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9" r:id="rId12"/>
    <p:sldId id="266" r:id="rId13"/>
  </p:sldIdLst>
  <p:sldSz cx="9144000" cy="6858000" type="screen4x3"/>
  <p:notesSz cx="6889750" cy="100218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F3F5E26-6EE1-45F4-8489-D193ED33AE79}">
          <p14:sldIdLst>
            <p14:sldId id="257"/>
            <p14:sldId id="258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Sekcja bez tytułu" id="{39D9D2A0-699B-4AF6-9CDB-57F0E64D7729}">
          <p14:sldIdLst>
            <p14:sldId id="278"/>
            <p14:sldId id="279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7EF335E4-5136-47D2-B1FC-BFA1F016C1CE}" type="datetimeFigureOut">
              <a:rPr lang="pl-PL" smtClean="0"/>
              <a:pPr/>
              <a:t>2017-12-14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40C6A63-33B0-4AC1-9897-ADCA52213D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01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C6A63-33B0-4AC1-9897-ADCA52213D3C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7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10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980676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11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980676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12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655348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2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580157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3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371718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4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1660373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5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65006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6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30172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7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27740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8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712920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150" indent="-30198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922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1091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4260" indent="-24158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D4A35B6-4514-4480-B1B7-B255048C98B8}" type="slidenum">
              <a:rPr lang="pl-PL" altLang="pl-PL">
                <a:solidFill>
                  <a:prstClr val="black"/>
                </a:solidFill>
              </a:rPr>
              <a:pPr/>
              <a:t>9</a:t>
            </a:fld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24045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82EB9-DE91-46D8-9319-00D7967E9EA2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1CCD-C38B-464D-A959-CBD943DE410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9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2195-1DF3-45FC-B06D-8337ACD2009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88BC-73C6-4C0F-A1F7-63EE60A852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4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F6F40-F0D5-4E91-9651-293FF69B8D0D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D93C-CACB-4219-9397-E3E9A6EA90A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E069-1CC5-4547-B15D-1A348F999937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33E45-B156-4773-9534-DA7824C3339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90ED-E611-4396-B3F4-9D9B43CBAA9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CA581-FB1C-4318-BA72-76948202651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6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85FF-6EC6-43E3-A2C6-FF2AD15597CA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9240-08F3-4343-87AC-CBDE4DD2B5A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3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1EFDA-A295-4F6F-B833-2D67866E8FA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6C75-C0E4-410D-A593-70B5CD8E3A58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5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684E-F875-4001-AC45-EBDBF5ED63D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F0D4-CBF2-4574-824A-EB37928E171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3D57-2938-410A-8F93-10DB957BB901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8A95-21CE-43F8-94B0-BEB1AE95F01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FADE-02B3-4161-8017-7E2DAE81B57D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D7DD0-CBCE-4406-A0DD-57DB8B5CC0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6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816B-EED1-4627-BCF0-9331A537C185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7B82-7BC4-4818-AA5B-428D258AA26E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3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83493E-E7CE-4520-842E-5DBB38100AB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2017-12-14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DAB0F1-8D9F-443C-835D-F21797BBB21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1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h.wielgosz@prihp.pl" TargetMode="External"/><Relationship Id="rId5" Type="http://schemas.openxmlformats.org/officeDocument/2006/relationships/hyperlink" Target="mailto:pa14@mail.ru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3929063"/>
            <a:ext cx="9144000" cy="29289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328897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2052" name="pole tekstowe 7"/>
          <p:cNvSpPr txBox="1">
            <a:spLocks noChangeArrowheads="1"/>
          </p:cNvSpPr>
          <p:nvPr/>
        </p:nvSpPr>
        <p:spPr bwMode="auto">
          <a:xfrm>
            <a:off x="0" y="3354065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b="1" dirty="0">
                <a:solidFill>
                  <a:prstClr val="white"/>
                </a:solidFill>
              </a:rPr>
              <a:t>МОДЕРНИЗИРУЙТЕ  С НАМИ </a:t>
            </a:r>
            <a:r>
              <a:rPr lang="ru-RU" altLang="pl-PL" b="1" dirty="0" smtClean="0">
                <a:solidFill>
                  <a:prstClr val="white"/>
                </a:solidFill>
              </a:rPr>
              <a:t>СВОИ ПРЕДПРИЯТИЯ</a:t>
            </a:r>
            <a:endParaRPr lang="pl-PL" altLang="pl-PL" b="1" dirty="0" smtClean="0">
              <a:solidFill>
                <a:prstClr val="white"/>
              </a:solidFill>
            </a:endParaRPr>
          </a:p>
        </p:txBody>
      </p:sp>
      <p:sp>
        <p:nvSpPr>
          <p:cNvPr id="2053" name="pole tekstowe 8"/>
          <p:cNvSpPr txBox="1">
            <a:spLocks noChangeArrowheads="1"/>
          </p:cNvSpPr>
          <p:nvPr/>
        </p:nvSpPr>
        <p:spPr bwMode="auto">
          <a:xfrm>
            <a:off x="0" y="4071938"/>
            <a:ext cx="9144000" cy="95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pl-PL" sz="2000" dirty="0" smtClean="0">
                <a:solidFill>
                  <a:prstClr val="white"/>
                </a:solidFill>
                <a:cs typeface="Arial" panose="020B0604020202020204" pitchFamily="34" charset="0"/>
              </a:rPr>
              <a:t>Проект Польско-Российской Торгово-Промышленной </a:t>
            </a:r>
            <a:r>
              <a:rPr lang="ru-RU" altLang="pl-PL" sz="2000" dirty="0">
                <a:solidFill>
                  <a:prstClr val="white"/>
                </a:solidFill>
                <a:cs typeface="Arial" panose="020B0604020202020204" pitchFamily="34" charset="0"/>
              </a:rPr>
              <a:t>П</a:t>
            </a:r>
            <a:r>
              <a:rPr lang="ru-RU" altLang="pl-PL" sz="2000" dirty="0" smtClean="0">
                <a:solidFill>
                  <a:prstClr val="white"/>
                </a:solidFill>
                <a:cs typeface="Arial" panose="020B0604020202020204" pitchFamily="34" charset="0"/>
              </a:rPr>
              <a:t>алаты при содействии Международного банка экономического сотрудничества </a:t>
            </a:r>
            <a:endParaRPr lang="pl-PL" altLang="pl-PL" sz="20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383" y="1052736"/>
            <a:ext cx="1853233" cy="150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Наши проекты</a:t>
            </a:r>
            <a:endParaRPr lang="pl-PL" altLang="pl-PL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719001" y="980728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Соглашение </a:t>
            </a:r>
            <a:r>
              <a:rPr lang="ru-RU" sz="2400" dirty="0"/>
              <a:t>между </a:t>
            </a:r>
            <a:r>
              <a:rPr lang="ru-RU" sz="2400" dirty="0" smtClean="0"/>
              <a:t>ПРТПП </a:t>
            </a:r>
            <a:r>
              <a:rPr lang="ru-RU" sz="2400" dirty="0"/>
              <a:t>и </a:t>
            </a:r>
            <a:r>
              <a:rPr lang="ru-RU" sz="2400" dirty="0" smtClean="0"/>
              <a:t>МБЭС </a:t>
            </a:r>
            <a:r>
              <a:rPr lang="ru-RU" sz="2400" dirty="0"/>
              <a:t>обеспечит двустороннее сотрудничество в Российской Федерации и Польше;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ПРТПП </a:t>
            </a:r>
            <a:r>
              <a:rPr lang="ru-RU" sz="2400" dirty="0"/>
              <a:t>как бренд, известный среди польских предпринимателей, имеет сильную консультационную позицию;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Предыдущая </a:t>
            </a:r>
            <a:r>
              <a:rPr lang="ru-RU" sz="2400" dirty="0"/>
              <a:t>реализация проектов, финансируемых </a:t>
            </a:r>
            <a:r>
              <a:rPr lang="ru-RU" sz="2400" dirty="0" smtClean="0"/>
              <a:t>MБЭС- </a:t>
            </a:r>
            <a:r>
              <a:rPr lang="ru-RU" sz="2400" dirty="0"/>
              <a:t>около 20 </a:t>
            </a:r>
            <a:r>
              <a:rPr lang="ru-RU" sz="2400" dirty="0" smtClean="0"/>
              <a:t>млн. евро</a:t>
            </a:r>
            <a:r>
              <a:rPr lang="ru-RU" sz="2400" dirty="0"/>
              <a:t>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Очень </a:t>
            </a:r>
            <a:r>
              <a:rPr lang="ru-RU" sz="2400" dirty="0"/>
              <a:t>хорошее знание обоих рынков гарантирует успех проекта за счет получения финансирования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701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pl-PL" altLang="pl-PL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719001" y="980728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u="sng" dirty="0" smtClean="0"/>
              <a:t>Россия:</a:t>
            </a:r>
            <a:r>
              <a:rPr lang="ru-RU" sz="2400" dirty="0" smtClean="0"/>
              <a:t> Уполномоченный представитель ПРТПП в России и странах СНГ</a:t>
            </a:r>
            <a:r>
              <a:rPr lang="pl-PL" sz="2400" dirty="0" smtClean="0"/>
              <a:t> - </a:t>
            </a:r>
            <a:r>
              <a:rPr lang="ru-RU" sz="2400" dirty="0"/>
              <a:t>А. Ю. Пташко,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тел.: 8 903 007 88 88, 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e-mail: </a:t>
            </a:r>
            <a:r>
              <a:rPr lang="pl-PL" sz="2400" dirty="0" smtClean="0">
                <a:hlinkClick r:id="rId5"/>
              </a:rPr>
              <a:t>pa14@mail.ru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ru-RU" sz="2400" b="1" u="sng" dirty="0" smtClean="0"/>
              <a:t>Польша:</a:t>
            </a:r>
            <a:r>
              <a:rPr lang="ru-RU" sz="2400" dirty="0" smtClean="0"/>
              <a:t> 00-138 Варшава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ул. Зимна 2/2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Тел.: </a:t>
            </a:r>
            <a:r>
              <a:rPr lang="pl-PL" sz="2400" dirty="0" smtClean="0"/>
              <a:t>+48 22 654 73 73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pl-PL" sz="2400" dirty="0"/>
              <a:t> </a:t>
            </a:r>
            <a:r>
              <a:rPr lang="pl-PL" sz="2400" dirty="0" smtClean="0"/>
              <a:t>e-mail</a:t>
            </a:r>
            <a:r>
              <a:rPr lang="ru-RU" sz="2400" dirty="0" smtClean="0"/>
              <a:t>: </a:t>
            </a:r>
            <a:r>
              <a:rPr lang="pl-PL" sz="2400" dirty="0" smtClean="0">
                <a:hlinkClick r:id="rId6"/>
              </a:rPr>
              <a:t>h.wielgosz@prihp.pl</a:t>
            </a:r>
            <a:endParaRPr lang="ru-RU" sz="2400" smtClean="0"/>
          </a:p>
          <a:p>
            <a:pPr>
              <a:lnSpc>
                <a:spcPct val="150000"/>
              </a:lnSpc>
            </a:pPr>
            <a:endParaRPr lang="pl-PL" sz="2400" dirty="0" smtClean="0"/>
          </a:p>
          <a:p>
            <a:pPr>
              <a:lnSpc>
                <a:spcPct val="150000"/>
              </a:lnSpc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122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697377" y="298917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dirty="0" smtClean="0"/>
              <a:t>Dziękuję za uwagę </a:t>
            </a:r>
            <a:r>
              <a:rPr lang="pl-PL" sz="4800" dirty="0" smtClean="0">
                <a:sym typeface="Wingdings" panose="05000000000000000000" pitchFamily="2" charset="2"/>
              </a:rPr>
              <a:t>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0283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pl-PL" altLang="pl-PL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980728"/>
            <a:ext cx="79928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/>
              <a:t>Автор проекта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 smtClean="0"/>
              <a:t>Кому адресован </a:t>
            </a:r>
            <a:r>
              <a:rPr lang="ru-RU" sz="2800" dirty="0"/>
              <a:t>проект</a:t>
            </a:r>
            <a:endParaRPr lang="ru-RU" sz="2800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 smtClean="0"/>
              <a:t>Преимущества </a:t>
            </a:r>
            <a:r>
              <a:rPr lang="ru-RU" sz="2800" dirty="0"/>
              <a:t>присоединения к проекту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/>
              <a:t>Как это работает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/>
              <a:t>Ф</a:t>
            </a:r>
            <a:r>
              <a:rPr lang="ru-RU" sz="2800" dirty="0" smtClean="0"/>
              <a:t>инансирование</a:t>
            </a:r>
            <a:endParaRPr lang="ru-RU" sz="2800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780775" y="1268760"/>
            <a:ext cx="78956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		</a:t>
            </a:r>
            <a:r>
              <a:rPr lang="ru-RU" sz="2400" dirty="0" smtClean="0"/>
              <a:t>Автором </a:t>
            </a:r>
            <a:r>
              <a:rPr lang="ru-RU" sz="2400" dirty="0"/>
              <a:t>проекта является </a:t>
            </a:r>
            <a:r>
              <a:rPr lang="ru-RU" sz="2400" dirty="0" smtClean="0"/>
              <a:t>Польско-</a:t>
            </a:r>
            <a:r>
              <a:rPr lang="pl-PL" sz="2400" dirty="0" smtClean="0"/>
              <a:t>			</a:t>
            </a:r>
            <a:r>
              <a:rPr lang="ru-RU" sz="2400" dirty="0" smtClean="0"/>
              <a:t>Российская Торгово-Промышленная Палата</a:t>
            </a:r>
            <a:r>
              <a:rPr lang="ru-RU" sz="2400" dirty="0"/>
              <a:t>. Палата была зарегистрирована 8 октября 1993 года. Основной целью ее деятельности является создание платформы для установления взаимных контактов между  структурами и учреждениями, прежде всего между экономическими партнерами, компаниями и предпринимателями в Польше и Российской Федерации.</a:t>
            </a:r>
            <a:endParaRPr lang="pl-PL" sz="2400" dirty="0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Автор проекта</a:t>
            </a: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75" y="1079452"/>
            <a:ext cx="1558977" cy="126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ru-RU" dirty="0"/>
              <a:t>Кому адресован проект</a:t>
            </a: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pic>
        <p:nvPicPr>
          <p:cNvPr id="2050" name="Picture 2" descr="https://financialtribune.com/sites/default/files/field/image/mehr/05_renewable_-_2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138" y="2999261"/>
            <a:ext cx="3608124" cy="240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755576" y="1064925"/>
            <a:ext cx="73991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Проект адресован </a:t>
            </a:r>
            <a:r>
              <a:rPr lang="ru-RU" sz="2400" dirty="0" smtClean="0"/>
              <a:t>российским предприятиям и </a:t>
            </a:r>
            <a:r>
              <a:rPr lang="ru-RU" sz="2400" dirty="0"/>
              <a:t>предпринимателям, которые хотят модернизировать свое предприятие, в частности в следующих секторах:</a:t>
            </a:r>
            <a:endParaRPr lang="pl-PL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Экология, «Зеленая </a:t>
            </a:r>
            <a:r>
              <a:rPr lang="ru-RU" sz="2400" dirty="0"/>
              <a:t>энергия</a:t>
            </a:r>
            <a:r>
              <a:rPr lang="ru-RU" sz="2400" dirty="0" smtClean="0"/>
              <a:t>», </a:t>
            </a:r>
            <a:endParaRPr lang="pl-PL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Агропромышленный комплекс</a:t>
            </a:r>
            <a:endParaRPr lang="pl-PL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Инновации</a:t>
            </a:r>
            <a:endParaRPr lang="pl-PL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Транспорт и логистика</a:t>
            </a:r>
            <a:endParaRPr lang="pl-PL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 err="1" smtClean="0"/>
              <a:t>Охрана</a:t>
            </a:r>
            <a:r>
              <a:rPr lang="pl-PL" sz="2400" dirty="0" smtClean="0"/>
              <a:t> </a:t>
            </a:r>
            <a:r>
              <a:rPr lang="pl-PL" sz="2400" dirty="0" err="1"/>
              <a:t>здоровья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86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www.interkadra.pl/images/prof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850" y="4384187"/>
            <a:ext cx="5030145" cy="214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Преимущества присоединения к проекту</a:t>
            </a: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119675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2400" dirty="0"/>
          </a:p>
          <a:p>
            <a:pPr>
              <a:lnSpc>
                <a:spcPct val="150000"/>
              </a:lnSpc>
            </a:pPr>
            <a:endParaRPr lang="pl-PL" sz="2400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755576" y="980728"/>
            <a:ext cx="77151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Финансирование </a:t>
            </a:r>
            <a:r>
              <a:rPr lang="ru-RU" sz="2400" dirty="0"/>
              <a:t>проекта до 10 лет;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Собственный </a:t>
            </a:r>
            <a:r>
              <a:rPr lang="ru-RU" sz="2400" dirty="0"/>
              <a:t>вклад в инвестиции до 20%;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Модернизация предприятия</a:t>
            </a:r>
            <a:r>
              <a:rPr lang="pl-PL" sz="2400" dirty="0" smtClean="0"/>
              <a:t>;</a:t>
            </a:r>
            <a:endParaRPr lang="pl-PL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Доступ </a:t>
            </a:r>
            <a:r>
              <a:rPr lang="ru-RU" sz="2400" dirty="0"/>
              <a:t>к инновационным </a:t>
            </a:r>
            <a:r>
              <a:rPr lang="ru-RU" sz="2400" dirty="0" smtClean="0"/>
              <a:t>технологиям</a:t>
            </a:r>
            <a:r>
              <a:rPr lang="pl-PL" sz="2400" dirty="0" smtClean="0"/>
              <a:t>;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Увеличение </a:t>
            </a:r>
            <a:r>
              <a:rPr lang="ru-RU" sz="2400" dirty="0"/>
              <a:t>и улучшение положения на </a:t>
            </a:r>
            <a:r>
              <a:rPr lang="ru-RU" sz="2400" dirty="0" smtClean="0"/>
              <a:t>рынке</a:t>
            </a:r>
            <a:r>
              <a:rPr lang="pl-PL" sz="2400" dirty="0" smtClean="0"/>
              <a:t>;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Повышение </a:t>
            </a:r>
            <a:r>
              <a:rPr lang="ru-RU" sz="2400" dirty="0"/>
              <a:t>конкурентоспособности </a:t>
            </a:r>
            <a:r>
              <a:rPr lang="ru-RU" sz="2400" dirty="0" smtClean="0"/>
              <a:t>компании</a:t>
            </a:r>
            <a:r>
              <a:rPr lang="pl-PL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2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Как это работает</a:t>
            </a: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755576" y="980728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Определение </a:t>
            </a:r>
            <a:r>
              <a:rPr lang="ru-RU" sz="2400" dirty="0"/>
              <a:t>потребностей или стратегий развития предприятия на ближайшие годы</a:t>
            </a:r>
            <a:endParaRPr lang="pl-PL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Подготовка </a:t>
            </a:r>
            <a:r>
              <a:rPr lang="ru-RU" sz="2400" dirty="0"/>
              <a:t>списка </a:t>
            </a:r>
            <a:r>
              <a:rPr lang="ru-RU" sz="2400" dirty="0" smtClean="0"/>
              <a:t>оборудования, </a:t>
            </a:r>
            <a:r>
              <a:rPr lang="ru-RU" sz="2400" dirty="0"/>
              <a:t>устройств, технологий и услуг, необходимых для реализации стратегии компании</a:t>
            </a:r>
            <a:endParaRPr lang="pl-PL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Отправка </a:t>
            </a:r>
            <a:r>
              <a:rPr lang="ru-RU" sz="2400" dirty="0"/>
              <a:t>этой информации в ПРТПП</a:t>
            </a:r>
            <a:endParaRPr lang="pl-PL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Проверка </a:t>
            </a:r>
            <a:r>
              <a:rPr lang="ru-RU" sz="2400" dirty="0"/>
              <a:t>Палатой предложения </a:t>
            </a:r>
            <a:r>
              <a:rPr lang="ru-RU" sz="2400" dirty="0" smtClean="0"/>
              <a:t>поставщиков с польской стороны</a:t>
            </a:r>
            <a:endParaRPr lang="pl-PL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/>
              <a:t>Положительный </a:t>
            </a:r>
            <a:r>
              <a:rPr lang="ru-RU" sz="2400" dirty="0"/>
              <a:t>результат проверки возможностей рынка поставщиков открывает банковскую процедуру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638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Как это работает</a:t>
            </a: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755575" y="1064925"/>
            <a:ext cx="817361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6. Подготовка </a:t>
            </a:r>
            <a:r>
              <a:rPr lang="ru-RU" sz="2400" dirty="0"/>
              <a:t>документов и предварительная </a:t>
            </a:r>
            <a:r>
              <a:rPr lang="ru-RU" sz="2400" dirty="0" smtClean="0"/>
              <a:t>проверка </a:t>
            </a:r>
            <a:r>
              <a:rPr lang="ru-RU" sz="2400" dirty="0"/>
              <a:t>- работа выполняется </a:t>
            </a:r>
            <a:r>
              <a:rPr lang="ru-RU" sz="2400" dirty="0" smtClean="0"/>
              <a:t> МБЭС:</a:t>
            </a:r>
            <a:endParaRPr lang="pl-PL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предположения </a:t>
            </a:r>
            <a:r>
              <a:rPr lang="ru-RU" sz="2400" dirty="0"/>
              <a:t>проекта</a:t>
            </a:r>
            <a:endParaRPr lang="pl-PL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кредитоспособность </a:t>
            </a:r>
            <a:r>
              <a:rPr lang="ru-RU" sz="2400" dirty="0"/>
              <a:t>предприятия</a:t>
            </a:r>
            <a:endParaRPr lang="pl-PL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определение </a:t>
            </a:r>
            <a:r>
              <a:rPr lang="ru-RU" sz="2400" dirty="0"/>
              <a:t>рентабельности </a:t>
            </a:r>
            <a:r>
              <a:rPr lang="ru-RU" sz="2400" dirty="0" smtClean="0"/>
              <a:t>проекта </a:t>
            </a:r>
            <a:r>
              <a:rPr lang="ru-RU" sz="2400" dirty="0"/>
              <a:t>с точки зрения банка</a:t>
            </a:r>
            <a:endParaRPr lang="pl-PL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положительная </a:t>
            </a:r>
            <a:r>
              <a:rPr lang="ru-RU" sz="2400" dirty="0"/>
              <a:t>проверка банком начинает процедуру подбора поставщков - работа выполняется ПРТПП</a:t>
            </a:r>
            <a:endParaRPr lang="pl-PL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endParaRPr lang="pl-PL" sz="2400" dirty="0"/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55576" y="1124744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		</a:t>
            </a:r>
            <a:r>
              <a:rPr lang="ru-RU" sz="2400" dirty="0" smtClean="0"/>
              <a:t>МБЭС </a:t>
            </a:r>
            <a:r>
              <a:rPr lang="ru-RU" sz="2400" dirty="0"/>
              <a:t>- международный финансовый </a:t>
            </a:r>
            <a:r>
              <a:rPr lang="pl-PL" sz="2400" dirty="0" smtClean="0"/>
              <a:t>			</a:t>
            </a:r>
            <a:r>
              <a:rPr lang="ru-RU" sz="2400" dirty="0" smtClean="0"/>
              <a:t>институт </a:t>
            </a:r>
            <a:r>
              <a:rPr lang="ru-RU" sz="2400" dirty="0"/>
              <a:t>развития с более чем 50-летней </a:t>
            </a:r>
            <a:r>
              <a:rPr lang="pl-PL" sz="2400" dirty="0" smtClean="0"/>
              <a:t>			</a:t>
            </a:r>
            <a:r>
              <a:rPr lang="ru-RU" sz="2400" dirty="0" smtClean="0"/>
              <a:t>историей</a:t>
            </a:r>
            <a:r>
              <a:rPr lang="ru-RU" sz="2400" dirty="0"/>
              <a:t>, целью деятельности которого является содействие развитию внешнеэкономических связей между предприятиями и организациями входящих в него стран, а также их связей с экономическими субъектами других </a:t>
            </a:r>
            <a:r>
              <a:rPr lang="ru-RU" sz="2400" dirty="0" smtClean="0"/>
              <a:t>стран.</a:t>
            </a:r>
            <a:r>
              <a:rPr lang="pl-PL" sz="2400" dirty="0" smtClean="0"/>
              <a:t> </a:t>
            </a:r>
            <a:r>
              <a:rPr lang="ru-RU" sz="2400" dirty="0" smtClean="0"/>
              <a:t>МБЭС </a:t>
            </a:r>
            <a:r>
              <a:rPr lang="ru-RU" sz="2400" dirty="0"/>
              <a:t>действует на основании заключенного странами-членами Соглашения и Устава, зарегистрированных в Секретариате ООН.                             </a:t>
            </a:r>
            <a:r>
              <a:rPr lang="ru-RU" sz="2400" dirty="0" smtClean="0"/>
              <a:t>                                                                                                                                                         </a:t>
            </a:r>
            <a:endParaRPr lang="pl-PL" sz="2400" dirty="0"/>
          </a:p>
        </p:txBody>
      </p:sp>
      <p:pic>
        <p:nvPicPr>
          <p:cNvPr id="1026" name="Picture 2" descr="ibec_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67" y="1124744"/>
            <a:ext cx="1715001" cy="15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Финансирование</a:t>
            </a:r>
            <a:endParaRPr lang="ru-RU" altLang="pl-PL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43136" cy="365125"/>
          </a:xfrm>
        </p:spPr>
        <p:txBody>
          <a:bodyPr/>
          <a:lstStyle/>
          <a:p>
            <a:pPr>
              <a:defRPr/>
            </a:pPr>
            <a:fld id="{4B53B990-A87E-4936-A139-265AAC91B1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 flipH="1">
            <a:off x="428626" y="6570663"/>
            <a:ext cx="6879678" cy="1"/>
          </a:xfrm>
          <a:prstGeom prst="line">
            <a:avLst/>
          </a:prstGeom>
          <a:ln>
            <a:solidFill>
              <a:srgbClr val="003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6643688"/>
            <a:ext cx="9001125" cy="74612"/>
          </a:xfrm>
          <a:prstGeom prst="rect">
            <a:avLst/>
          </a:prstGeom>
          <a:gradFill flip="none" rotWithShape="1">
            <a:gsLst>
              <a:gs pos="0">
                <a:srgbClr val="F9F9F9"/>
              </a:gs>
              <a:gs pos="0">
                <a:srgbClr val="D4D4D4"/>
              </a:gs>
              <a:gs pos="100000">
                <a:srgbClr val="F9F9F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42938"/>
            <a:ext cx="9144000" cy="142875"/>
          </a:xfrm>
          <a:prstGeom prst="rect">
            <a:avLst/>
          </a:prstGeom>
          <a:gradFill>
            <a:gsLst>
              <a:gs pos="0">
                <a:srgbClr val="6B0B10"/>
              </a:gs>
              <a:gs pos="100000">
                <a:srgbClr val="B5121B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75" name="pole tekstowe 6"/>
          <p:cNvSpPr txBox="1">
            <a:spLocks noChangeArrowheads="1"/>
          </p:cNvSpPr>
          <p:nvPr/>
        </p:nvSpPr>
        <p:spPr bwMode="auto">
          <a:xfrm>
            <a:off x="214313" y="14710"/>
            <a:ext cx="8786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pl-PL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Финансирование</a:t>
            </a:r>
          </a:p>
        </p:txBody>
      </p:sp>
      <p:pic>
        <p:nvPicPr>
          <p:cNvPr id="7176" name="Obraz 7" descr="tlo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5524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972815" cy="79213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710332" y="105273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Деятельность Банка находится вне надзора банковских регуляторов, в том числе Банка России. На деятельность МБЭС не распространяются санкции Совета ЕС.</a:t>
            </a:r>
            <a:endParaRPr lang="pl-PL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Банку присвоены рейтинги инвестиционного уровня международным рейтинговым агентством </a:t>
            </a:r>
            <a:r>
              <a:rPr lang="pl-PL" sz="2400" dirty="0"/>
              <a:t>Fitch </a:t>
            </a:r>
            <a:r>
              <a:rPr lang="pl-PL" sz="2400" dirty="0" err="1"/>
              <a:t>Ratings</a:t>
            </a:r>
            <a:r>
              <a:rPr lang="ru-RU" sz="2400" dirty="0"/>
              <a:t>: долгосрочный </a:t>
            </a:r>
            <a:r>
              <a:rPr lang="pl-PL" sz="2400" dirty="0"/>
              <a:t>BBB</a:t>
            </a:r>
            <a:r>
              <a:rPr lang="ru-RU" sz="2400" dirty="0"/>
              <a:t>-, со стабильным прогнозом, и краткосрочный </a:t>
            </a:r>
            <a:r>
              <a:rPr lang="pl-PL" sz="2400" dirty="0"/>
              <a:t>F</a:t>
            </a:r>
            <a:r>
              <a:rPr lang="ru-RU" sz="2400" dirty="0"/>
              <a:t>3.</a:t>
            </a:r>
            <a:endParaRPr lang="pl-PL" sz="2400" dirty="0"/>
          </a:p>
          <a:p>
            <a:pPr>
              <a:lnSpc>
                <a:spcPct val="150000"/>
              </a:lnSpc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812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367</Words>
  <Application>Microsoft Office PowerPoint</Application>
  <PresentationFormat>Экран (4:3)</PresentationFormat>
  <Paragraphs>78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1_Motyw pakietu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</dc:creator>
  <cp:lastModifiedBy>Инночка</cp:lastModifiedBy>
  <cp:revision>90</cp:revision>
  <dcterms:created xsi:type="dcterms:W3CDTF">2014-06-08T14:40:42Z</dcterms:created>
  <dcterms:modified xsi:type="dcterms:W3CDTF">2017-12-14T07:43:24Z</dcterms:modified>
</cp:coreProperties>
</file>