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7" r:id="rId2"/>
    <p:sldId id="261" r:id="rId3"/>
    <p:sldId id="263" r:id="rId4"/>
    <p:sldId id="265" r:id="rId5"/>
    <p:sldId id="274" r:id="rId6"/>
    <p:sldId id="275" r:id="rId7"/>
    <p:sldId id="278" r:id="rId8"/>
    <p:sldId id="279" r:id="rId9"/>
    <p:sldId id="281" r:id="rId10"/>
    <p:sldId id="282" r:id="rId11"/>
    <p:sldId id="284" r:id="rId12"/>
    <p:sldId id="285" r:id="rId13"/>
    <p:sldId id="286" r:id="rId14"/>
    <p:sldId id="287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C5EF-068B-443C-B494-C88162DCE965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A4CAA-04AB-44D7-8699-ECAD5C3F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0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8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2" name="Shape 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64514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51FC1F97-0A7E-47AD-AF69-ED4CD1C43EC2}" type="slidenum">
              <a:rPr lang="ru-RU" altLang="ru-RU" sz="1200">
                <a:latin typeface="Trebuchet MS" pitchFamily="34" charset="0"/>
              </a:rPr>
              <a:pPr/>
              <a:t>2</a:t>
            </a:fld>
            <a:endParaRPr lang="ru-RU" altLang="ru-RU" sz="120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20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58" name="Shape 2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round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4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2" name="Shape 48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49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0" name="Shape 4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F6B9-663C-4EBC-AF02-04C8E6B0FB00}" type="datetime1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806-73BF-44F5-B225-A0D9AEB1C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6C50-48CC-459F-9706-0DB0D73A4908}" type="datetime1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806-73BF-44F5-B225-A0D9AEB1C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3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601C-9A9E-470A-8CDD-A413AD7DF844}" type="datetime1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806-73BF-44F5-B225-A0D9AEB1C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3074-8C76-438D-AE05-D2DF7987A9B1}" type="datetime1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806-73BF-44F5-B225-A0D9AEB1C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1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9824-9301-4B90-A8C7-88BA55A0DE7B}" type="datetime1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806-73BF-44F5-B225-A0D9AEB1C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1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8008-78DC-44B0-A0E7-04696089EDD6}" type="datetime1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806-73BF-44F5-B225-A0D9AEB1C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2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1511-7AF0-4F88-886B-E43BA66392DD}" type="datetime1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806-73BF-44F5-B225-A0D9AEB1C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D722-25E8-4462-9862-DB0CE338FCE9}" type="datetime1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806-73BF-44F5-B225-A0D9AEB1C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23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04D9-02D5-4354-AD51-7E3F09592E59}" type="datetime1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806-73BF-44F5-B225-A0D9AEB1C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4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C623-1B86-401B-B993-50E4A77A045B}" type="datetime1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806-73BF-44F5-B225-A0D9AEB1C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4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63BD-D173-43CB-B725-E57D714C0860}" type="datetime1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806-73BF-44F5-B225-A0D9AEB1C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6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9DFF5-E1C6-42A6-84F8-D6AF4FC18DC7}" type="datetime1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D2806-73BF-44F5-B225-A0D9AEB1C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5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2406650" y="1653988"/>
            <a:ext cx="5653088" cy="1373375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altLang="ru-RU" sz="24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Сопряжение  Евразийского экономического  партнерства (БЕАП) и инициативы «Один пояс –Один путь».</a:t>
            </a:r>
            <a:br>
              <a:rPr lang="ru-RU" altLang="ru-RU" sz="24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 Место и роль МКПП </a:t>
            </a:r>
            <a:br>
              <a:rPr lang="ru-RU" altLang="ru-RU" sz="24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			           </a:t>
            </a:r>
            <a:endParaRPr lang="ru-RU" altLang="ru-RU" sz="2400" dirty="0">
              <a:solidFill>
                <a:schemeClr val="tx2"/>
              </a:solidFill>
              <a:latin typeface="Arial Black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3315" name="Shape 88"/>
          <p:cNvSpPr>
            <a:spLocks noGrp="1"/>
          </p:cNvSpPr>
          <p:nvPr>
            <p:ph type="subTitle" idx="1"/>
          </p:nvPr>
        </p:nvSpPr>
        <p:spPr>
          <a:xfrm>
            <a:off x="1893888" y="5311775"/>
            <a:ext cx="6678612" cy="1129366"/>
          </a:xfrm>
        </p:spPr>
        <p:txBody>
          <a:bodyPr/>
          <a:lstStyle/>
          <a:p>
            <a:pPr marL="0" algn="l" eaLnBrk="1" hangingPunct="1">
              <a:spcBef>
                <a:spcPct val="20000"/>
              </a:spcBef>
            </a:pPr>
            <a:r>
              <a:rPr lang="en-US" altLang="ru-RU" sz="1800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  <a:sym typeface="Calibri" pitchFamily="34" charset="0"/>
              </a:rPr>
              <a:t>Vladimir </a:t>
            </a:r>
            <a:r>
              <a:rPr lang="en-US" altLang="ru-RU" sz="1800" dirty="0" err="1">
                <a:solidFill>
                  <a:schemeClr val="tx2"/>
                </a:solidFill>
                <a:latin typeface="Arial Black" pitchFamily="34" charset="0"/>
                <a:cs typeface="Arial" pitchFamily="34" charset="0"/>
                <a:sym typeface="Calibri" pitchFamily="34" charset="0"/>
              </a:rPr>
              <a:t>Remyga</a:t>
            </a:r>
            <a:r>
              <a:rPr lang="en-US" alt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, </a:t>
            </a:r>
          </a:p>
          <a:p>
            <a:pPr marL="0" algn="l" eaLnBrk="1" hangingPunct="1">
              <a:spcBef>
                <a:spcPct val="20000"/>
              </a:spcBef>
            </a:pPr>
            <a:r>
              <a:rPr lang="en-US" alt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PhD</a:t>
            </a:r>
            <a:r>
              <a:rPr lang="ru-RU" alt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 </a:t>
            </a:r>
            <a:r>
              <a:rPr lang="en-US" alt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Chairman of BRI Coordination Council, International Congress of industrialists and entrepreneurs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6405" r="80221" b="39674"/>
          <a:stretch/>
        </p:blipFill>
        <p:spPr bwMode="auto">
          <a:xfrm>
            <a:off x="0" y="0"/>
            <a:ext cx="1452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618158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1547664" y="1447800"/>
            <a:ext cx="4320479" cy="4800600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Транспортный переход  Сахалин –  Хоккайдо (Япония)</a:t>
            </a:r>
          </a:p>
          <a:p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Продление Транссиба до Южной Кореи</a:t>
            </a:r>
          </a:p>
          <a:p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Приморье-1 и Приморье-2</a:t>
            </a:r>
          </a:p>
        </p:txBody>
      </p:sp>
      <p:sp>
        <p:nvSpPr>
          <p:cNvPr id="4096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8935F5C6-33FA-41EE-8800-4058BE4489CF}" type="slidenum">
              <a:rPr lang="ru-RU" altLang="ru-RU" sz="1200">
                <a:solidFill>
                  <a:srgbClr val="FFFFFF"/>
                </a:solidFill>
                <a:sym typeface="Calibri" pitchFamily="34" charset="0"/>
              </a:rPr>
              <a:pPr/>
              <a:t>10</a:t>
            </a:fld>
            <a:endParaRPr lang="ru-RU" altLang="ru-RU" sz="1200">
              <a:solidFill>
                <a:srgbClr val="FFFFFF"/>
              </a:solidFill>
              <a:sym typeface="Calibri" pitchFamily="34" charset="0"/>
            </a:endParaRPr>
          </a:p>
        </p:txBody>
      </p:sp>
      <p:pic>
        <p:nvPicPr>
          <p:cNvPr id="6" name="Picture 2" descr="Где предложено построить мосты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4233" y="935413"/>
            <a:ext cx="2830215" cy="5922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7524328" y="6237312"/>
            <a:ext cx="1383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CB579D-2CE3-4E99-B479-C00E7B1B6917}" type="slidenum">
              <a:rPr lang="ru-RU" smtClean="0"/>
              <a:pPr algn="r"/>
              <a:t>10</a:t>
            </a:fld>
            <a:endParaRPr lang="ru-RU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6405" r="80221" b="39674"/>
          <a:stretch/>
        </p:blipFill>
        <p:spPr bwMode="auto">
          <a:xfrm>
            <a:off x="0" y="0"/>
            <a:ext cx="1452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274638"/>
            <a:ext cx="713913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Museo Sans Cyrl 700"/>
              </a:rPr>
              <a:t> Восточный форум 2017 г.</a:t>
            </a:r>
            <a:endParaRPr lang="ru-RU" altLang="ru-RU" sz="2400" cap="all" dirty="0">
              <a:solidFill>
                <a:schemeClr val="tx2"/>
              </a:solidFill>
              <a:latin typeface="Arial Black" pitchFamily="34" charset="0"/>
              <a:ea typeface="Arial" charset="0"/>
              <a:cs typeface="Museo Sans Cyrl 700"/>
            </a:endParaRPr>
          </a:p>
        </p:txBody>
      </p:sp>
    </p:spTree>
    <p:extLst>
      <p:ext uri="{BB962C8B-B14F-4D97-AF65-F5344CB8AC3E}">
        <p14:creationId xmlns:p14="http://schemas.microsoft.com/office/powerpoint/2010/main" val="429049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2263" y="1447800"/>
            <a:ext cx="7185025" cy="4800600"/>
          </a:xfrm>
          <a:noFill/>
        </p:spPr>
      </p:pic>
      <p:sp>
        <p:nvSpPr>
          <p:cNvPr id="4301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08D168CD-7814-4599-9CB7-73C426265E11}" type="slidenum">
              <a:rPr lang="ru-RU" altLang="ru-RU" sz="1200">
                <a:solidFill>
                  <a:srgbClr val="FFFFFF"/>
                </a:solidFill>
                <a:sym typeface="Calibri" pitchFamily="34" charset="0"/>
              </a:rPr>
              <a:pPr/>
              <a:t>11</a:t>
            </a:fld>
            <a:endParaRPr lang="ru-RU" altLang="ru-RU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7524328" y="6237312"/>
            <a:ext cx="1383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CB579D-2CE3-4E99-B479-C00E7B1B6917}" type="slidenum">
              <a:rPr lang="ru-RU" smtClean="0"/>
              <a:pPr algn="r"/>
              <a:t>11</a:t>
            </a:fld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6405" r="80221" b="39674"/>
          <a:stretch/>
        </p:blipFill>
        <p:spPr bwMode="auto">
          <a:xfrm>
            <a:off x="0" y="0"/>
            <a:ext cx="1452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47664" y="274638"/>
            <a:ext cx="713913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Museo Sans Cyrl 700"/>
              </a:rPr>
              <a:t>Канал Евразия</a:t>
            </a:r>
            <a:endParaRPr lang="ru-RU" altLang="ru-RU" sz="2400" cap="all" dirty="0">
              <a:solidFill>
                <a:schemeClr val="tx2"/>
              </a:solidFill>
              <a:latin typeface="Arial Black" pitchFamily="34" charset="0"/>
              <a:ea typeface="Arial" charset="0"/>
              <a:cs typeface="Museo Sans Cyrl 700"/>
            </a:endParaRPr>
          </a:p>
        </p:txBody>
      </p:sp>
    </p:spTree>
    <p:extLst>
      <p:ext uri="{BB962C8B-B14F-4D97-AF65-F5344CB8AC3E}">
        <p14:creationId xmlns:p14="http://schemas.microsoft.com/office/powerpoint/2010/main" val="323877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Длина канала - 680 км (370 миль)</a:t>
            </a:r>
          </a:p>
          <a:p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Глубина 6,5 м.</a:t>
            </a:r>
          </a:p>
          <a:p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Допустимая осадка судов -5 м.</a:t>
            </a:r>
          </a:p>
          <a:p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Транзитное время прохода по каналу- 3 суток</a:t>
            </a:r>
          </a:p>
          <a:p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Пропускная способность расчетная -45 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млн.тонн</a:t>
            </a: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Грузоподъемность судов до 15 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тыс.тонн</a:t>
            </a: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строительства -12 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млрд.евро</a:t>
            </a: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41BA669B-C361-4640-A3D3-F7C598FDB720}" type="slidenum">
              <a:rPr lang="ru-RU" altLang="ru-RU" sz="1200">
                <a:solidFill>
                  <a:srgbClr val="FFFFFF"/>
                </a:solidFill>
                <a:sym typeface="Calibri" pitchFamily="34" charset="0"/>
              </a:rPr>
              <a:pPr/>
              <a:t>12</a:t>
            </a:fld>
            <a:endParaRPr lang="ru-RU" altLang="ru-RU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7524328" y="6237312"/>
            <a:ext cx="1383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CB579D-2CE3-4E99-B479-C00E7B1B6917}" type="slidenum">
              <a:rPr lang="ru-RU" smtClean="0"/>
              <a:pPr algn="r"/>
              <a:t>12</a:t>
            </a:fld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6405" r="80221" b="39674"/>
          <a:stretch/>
        </p:blipFill>
        <p:spPr bwMode="auto">
          <a:xfrm>
            <a:off x="0" y="0"/>
            <a:ext cx="1452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47664" y="274638"/>
            <a:ext cx="713913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Museo Sans Cyrl 700"/>
              </a:rPr>
              <a:t>Канал Евразия. </a:t>
            </a:r>
          </a:p>
          <a:p>
            <a:pPr algn="l"/>
            <a:r>
              <a:rPr lang="ru-RU" altLang="ru-RU" sz="2400" cap="all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Museo Sans Cyrl 700"/>
              </a:rPr>
              <a:t>Основные характеристики</a:t>
            </a:r>
            <a:endParaRPr lang="ru-RU" altLang="ru-RU" sz="2400" cap="all" dirty="0">
              <a:solidFill>
                <a:schemeClr val="tx2"/>
              </a:solidFill>
              <a:latin typeface="Arial Black" pitchFamily="34" charset="0"/>
              <a:ea typeface="Arial" charset="0"/>
              <a:cs typeface="Museo Sans Cyrl 700"/>
            </a:endParaRPr>
          </a:p>
        </p:txBody>
      </p:sp>
    </p:spTree>
    <p:extLst>
      <p:ext uri="{BB962C8B-B14F-4D97-AF65-F5344CB8AC3E}">
        <p14:creationId xmlns:p14="http://schemas.microsoft.com/office/powerpoint/2010/main" val="124479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Shape 492"/>
          <p:cNvPicPr preferRelativeResize="0"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6832" y="1124744"/>
            <a:ext cx="6400800" cy="4800600"/>
          </a:xfrm>
        </p:spPr>
      </p:pic>
      <p:sp>
        <p:nvSpPr>
          <p:cNvPr id="4505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F19D6E71-D731-4BA6-B36E-BBD47247BF95}" type="slidenum">
              <a:rPr lang="ru-RU" altLang="ru-RU" sz="1200">
                <a:solidFill>
                  <a:srgbClr val="FFFFFF"/>
                </a:solidFill>
                <a:sym typeface="Calibri" pitchFamily="34" charset="0"/>
              </a:rPr>
              <a:pPr/>
              <a:t>13</a:t>
            </a:fld>
            <a:endParaRPr lang="ru-RU" altLang="ru-RU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7524328" y="6237312"/>
            <a:ext cx="1383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CB579D-2CE3-4E99-B479-C00E7B1B6917}" type="slidenum">
              <a:rPr lang="ru-RU" smtClean="0"/>
              <a:pPr algn="r"/>
              <a:t>13</a:t>
            </a:fld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6405" r="80221" b="39674"/>
          <a:stretch/>
        </p:blipFill>
        <p:spPr bwMode="auto">
          <a:xfrm>
            <a:off x="0" y="0"/>
            <a:ext cx="1452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47664" y="274638"/>
            <a:ext cx="713913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Museo Sans Cyrl 700"/>
              </a:rPr>
              <a:t>АРКТИЧЕСКИЙ ВЕКТОР ЭПШП</a:t>
            </a:r>
            <a:endParaRPr lang="ru-RU" altLang="ru-RU" sz="2400" cap="all" dirty="0">
              <a:solidFill>
                <a:schemeClr val="tx2"/>
              </a:solidFill>
              <a:latin typeface="Arial Black" pitchFamily="34" charset="0"/>
              <a:ea typeface="Arial" charset="0"/>
              <a:cs typeface="Museo Sans Cyrl 700"/>
            </a:endParaRPr>
          </a:p>
        </p:txBody>
      </p:sp>
    </p:spTree>
    <p:extLst>
      <p:ext uri="{BB962C8B-B14F-4D97-AF65-F5344CB8AC3E}">
        <p14:creationId xmlns:p14="http://schemas.microsoft.com/office/powerpoint/2010/main" val="2278195184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7DD71EE1-DE34-4246-A836-FBE47CD84A20}" type="slidenum">
              <a:rPr lang="ru-RU" altLang="ru-RU" sz="1200">
                <a:solidFill>
                  <a:srgbClr val="FFFFFF"/>
                </a:solidFill>
                <a:sym typeface="Calibri" pitchFamily="34" charset="0"/>
              </a:rPr>
              <a:pPr/>
              <a:t>14</a:t>
            </a:fld>
            <a:endParaRPr lang="ru-RU" altLang="ru-RU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0" name="Нижний колонтитул 3"/>
          <p:cNvSpPr txBox="1">
            <a:spLocks/>
          </p:cNvSpPr>
          <p:nvPr/>
        </p:nvSpPr>
        <p:spPr>
          <a:xfrm>
            <a:off x="7524328" y="6237312"/>
            <a:ext cx="1383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CB579D-2CE3-4E99-B479-C00E7B1B6917}" type="slidenum">
              <a:rPr lang="ru-RU" smtClean="0"/>
              <a:pPr algn="r"/>
              <a:t>14</a:t>
            </a:fld>
            <a:endParaRPr lang="ru-RU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6405" r="80221" b="39674"/>
          <a:stretch/>
        </p:blipFill>
        <p:spPr bwMode="auto">
          <a:xfrm>
            <a:off x="-28624" y="0"/>
            <a:ext cx="1452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547664" y="274638"/>
            <a:ext cx="713913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Museo Sans Cyrl 700"/>
              </a:rPr>
              <a:t> Северный морской путь</a:t>
            </a:r>
            <a:endParaRPr lang="ru-RU" altLang="ru-RU" sz="2400" cap="all" dirty="0">
              <a:solidFill>
                <a:schemeClr val="tx2"/>
              </a:solidFill>
              <a:latin typeface="Arial Black" pitchFamily="34" charset="0"/>
              <a:ea typeface="Arial" charset="0"/>
              <a:cs typeface="Museo Sans Cyrl 700"/>
            </a:endParaRPr>
          </a:p>
        </p:txBody>
      </p:sp>
      <p:pic>
        <p:nvPicPr>
          <p:cNvPr id="1028" name="Picture 4" descr="https://upload.wikimedia.org/wikipedia/commons/thumb/a/aa/Northern_Sea_Route_vs_Southern_Sea_Route.svg/2000px-Northern_Sea_Route_vs_Southern_Sea_Rout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023" y="-9144000"/>
            <a:ext cx="8540552" cy="85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vslipenchuk.ru/mediacache/813d7276-0cfe-44de-b736-0efca01c16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94" y="1098210"/>
            <a:ext cx="5353174" cy="532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8958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562074"/>
          </a:xfrm>
        </p:spPr>
        <p:txBody>
          <a:bodyPr>
            <a:noAutofit/>
          </a:bodyPr>
          <a:lstStyle/>
          <a:p>
            <a:pPr algn="l"/>
            <a:r>
              <a:rPr lang="ru-RU" altLang="ru-RU" sz="2400" cap="all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Museo Sans Cyrl 700"/>
              </a:rPr>
              <a:t>Один </a:t>
            </a:r>
            <a:r>
              <a:rPr lang="ru-RU" altLang="ru-RU" sz="2400" cap="all" dirty="0">
                <a:solidFill>
                  <a:schemeClr val="tx2"/>
                </a:solidFill>
                <a:latin typeface="Arial Black" pitchFamily="34" charset="0"/>
                <a:ea typeface="Arial" charset="0"/>
                <a:cs typeface="Museo Sans Cyrl 700"/>
              </a:rPr>
              <a:t>пояс-один путь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6226" y="1458912"/>
            <a:ext cx="7499350" cy="3940175"/>
          </a:xfr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524328" y="6237312"/>
            <a:ext cx="1383432" cy="365125"/>
          </a:xfrm>
        </p:spPr>
        <p:txBody>
          <a:bodyPr/>
          <a:lstStyle/>
          <a:p>
            <a:pPr algn="r"/>
            <a:fld id="{ECCB579D-2CE3-4E99-B479-C00E7B1B6917}" type="slidenum">
              <a:rPr lang="ru-RU" smtClean="0"/>
              <a:pPr algn="r"/>
              <a:t>2</a:t>
            </a:fld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6405" r="80221" b="39674"/>
          <a:stretch/>
        </p:blipFill>
        <p:spPr bwMode="auto">
          <a:xfrm>
            <a:off x="0" y="0"/>
            <a:ext cx="1452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35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210"/>
          <p:cNvSpPr>
            <a:spLocks noGrp="1"/>
          </p:cNvSpPr>
          <p:nvPr>
            <p:ph idx="1"/>
          </p:nvPr>
        </p:nvSpPr>
        <p:spPr>
          <a:xfrm>
            <a:off x="1691680" y="1147763"/>
            <a:ext cx="3384376" cy="2425253"/>
          </a:xfrm>
        </p:spPr>
        <p:txBody>
          <a:bodyPr>
            <a:normAutofit/>
          </a:bodyPr>
          <a:lstStyle/>
          <a:p>
            <a:pPr marL="0" marR="90170" indent="0" algn="just">
              <a:spcBef>
                <a:spcPts val="600"/>
              </a:spcBef>
              <a:buNone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onsolas" pitchFamily="49" charset="0"/>
              </a:rPr>
              <a:t>РФ и КНР о сотрудничестве по сопряжению строительства Евразийского экономического союза и Экономического пояса Шелкового (подписано 8 мая 2015 года В.В</a:t>
            </a: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onsolas" pitchFamily="49" charset="0"/>
              </a:rPr>
              <a:t>.</a:t>
            </a:r>
            <a:r>
              <a:rPr lang="en-US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onsolas" pitchFamily="49" charset="0"/>
              </a:rPr>
              <a:t> </a:t>
            </a: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onsolas" pitchFamily="49" charset="0"/>
              </a:rPr>
              <a:t>Путиным </a:t>
            </a: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onsolas" pitchFamily="49" charset="0"/>
              </a:rPr>
              <a:t>и Си </a:t>
            </a:r>
            <a:r>
              <a:rPr lang="ru-RU" alt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onsolas" pitchFamily="49" charset="0"/>
              </a:rPr>
              <a:t>Цзиньпинем</a:t>
            </a: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onsolas" pitchFamily="49" charset="0"/>
              </a:rPr>
              <a:t>)</a:t>
            </a:r>
            <a:r>
              <a:rPr lang="en-US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onsolas" pitchFamily="49" charset="0"/>
              </a:rPr>
              <a:t>.</a:t>
            </a:r>
            <a:endParaRPr lang="en-US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Consolas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3" y="1147762"/>
            <a:ext cx="3350186" cy="275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E4774591-A901-4F3B-B311-C095F4F12CB3}" type="slidenum">
              <a:rPr lang="ru-RU" altLang="ru-RU" sz="1200">
                <a:solidFill>
                  <a:srgbClr val="FFFFFF"/>
                </a:solidFill>
                <a:sym typeface="Calibri" pitchFamily="34" charset="0"/>
              </a:rPr>
              <a:pPr/>
              <a:t>3</a:t>
            </a:fld>
            <a:endParaRPr lang="ru-RU" altLang="ru-RU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7524328" y="6237312"/>
            <a:ext cx="1383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CB579D-2CE3-4E99-B479-C00E7B1B6917}" type="slidenum">
              <a:rPr lang="ru-RU" smtClean="0"/>
              <a:pPr algn="r"/>
              <a:t>3</a:t>
            </a:fld>
            <a:endParaRPr lang="ru-RU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6405" r="80221" b="39674"/>
          <a:stretch/>
        </p:blipFill>
        <p:spPr bwMode="auto">
          <a:xfrm>
            <a:off x="0" y="0"/>
            <a:ext cx="1452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274638"/>
            <a:ext cx="713913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Museo Sans Cyrl 700"/>
              </a:rPr>
              <a:t>Совместное заявление</a:t>
            </a:r>
            <a:endParaRPr lang="ru-RU" altLang="ru-RU" sz="2400" cap="all" dirty="0">
              <a:solidFill>
                <a:schemeClr val="tx2"/>
              </a:solidFill>
              <a:latin typeface="Arial Black" pitchFamily="34" charset="0"/>
              <a:ea typeface="Arial" charset="0"/>
              <a:cs typeface="Museo Sans Cyrl 700"/>
            </a:endParaRPr>
          </a:p>
        </p:txBody>
      </p:sp>
      <p:sp>
        <p:nvSpPr>
          <p:cNvPr id="11" name="Shape 210"/>
          <p:cNvSpPr txBox="1">
            <a:spLocks/>
          </p:cNvSpPr>
          <p:nvPr/>
        </p:nvSpPr>
        <p:spPr>
          <a:xfrm>
            <a:off x="1691680" y="3898869"/>
            <a:ext cx="6768752" cy="234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9017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onsolas" pitchFamily="49" charset="0"/>
              </a:rPr>
              <a:t>«По сути, речь идет о выходе в перспективе на новый уровень партнерства, подразумевающий </a:t>
            </a:r>
            <a:r>
              <a:rPr lang="ru-RU" alt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onsolas" pitchFamily="49" charset="0"/>
              </a:rPr>
              <a:t>общее экономическое пространство на всем евразийском</a:t>
            </a:r>
            <a:r>
              <a:rPr lang="en-US" alt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onsolas" pitchFamily="49" charset="0"/>
              </a:rPr>
              <a:t> </a:t>
            </a:r>
            <a:r>
              <a:rPr lang="ru-RU" alt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onsolas" pitchFamily="49" charset="0"/>
              </a:rPr>
              <a:t>континенте» </a:t>
            </a:r>
            <a:endParaRPr lang="en-US" alt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Consolas" pitchFamily="49" charset="0"/>
            </a:endParaRPr>
          </a:p>
          <a:p>
            <a:pPr marL="0" marR="9017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onsolas" pitchFamily="49" charset="0"/>
              </a:rPr>
              <a:t>– В.В. Путин.</a:t>
            </a:r>
          </a:p>
          <a:p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  <a:sym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71447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282" y="5733256"/>
            <a:ext cx="7104063" cy="776288"/>
          </a:xfrm>
        </p:spPr>
        <p:txBody>
          <a:bodyPr>
            <a:normAutofit/>
          </a:bodyPr>
          <a:lstStyle/>
          <a:p>
            <a:pPr algn="l"/>
            <a:r>
              <a:rPr lang="ru-RU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Источник: Ли Синь, «Состыковка ЭПШП с ЕАЭС: формирование Всеобъемлющего Евразийского партнерства», 2016</a:t>
            </a: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D620BA79-4969-4DDE-AFD1-9F01FF1512D4}" type="slidenum">
              <a:rPr lang="ru-RU" altLang="ru-RU" sz="1200">
                <a:solidFill>
                  <a:srgbClr val="FFFFFF"/>
                </a:solidFill>
                <a:sym typeface="Calibri" pitchFamily="34" charset="0"/>
              </a:rPr>
              <a:pPr/>
              <a:t>4</a:t>
            </a:fld>
            <a:endParaRPr lang="ru-RU" altLang="ru-RU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7524328" y="6237312"/>
            <a:ext cx="1383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CB579D-2CE3-4E99-B479-C00E7B1B6917}" type="slidenum">
              <a:rPr lang="ru-RU" smtClean="0"/>
              <a:pPr algn="r"/>
              <a:t>4</a:t>
            </a:fld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6405" r="80221" b="39674"/>
          <a:stretch/>
        </p:blipFill>
        <p:spPr bwMode="auto">
          <a:xfrm>
            <a:off x="0" y="0"/>
            <a:ext cx="1452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2" y="520298"/>
            <a:ext cx="7691718" cy="519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0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1619672" y="3959225"/>
            <a:ext cx="7067128" cy="24606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Восток: Китай, Япония, Республика Корея, страны ЮВА</a:t>
            </a:r>
          </a:p>
          <a:p>
            <a:pPr algn="just"/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Запад: страны Евросоюза</a:t>
            </a:r>
          </a:p>
          <a:p>
            <a:pPr algn="just"/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Индия, Пакистан, Иран, Турция.</a:t>
            </a:r>
          </a:p>
          <a:p>
            <a:pPr algn="just"/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Северная Африка</a:t>
            </a:r>
          </a:p>
          <a:p>
            <a:pPr algn="just"/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ОСНОВА</a:t>
            </a: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ЕАЭС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ОПОП, ШОС, Ассоциация государств ЮВА</a:t>
            </a:r>
          </a:p>
          <a:p>
            <a:endParaRPr lang="ru-RU" altLang="ru-RU" dirty="0" smtClean="0"/>
          </a:p>
        </p:txBody>
      </p:sp>
      <p:sp>
        <p:nvSpPr>
          <p:cNvPr id="3277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F8070D76-D79A-48C0-8784-67701B2F2B4D}" type="slidenum">
              <a:rPr lang="ru-RU" altLang="ru-RU" sz="1200">
                <a:solidFill>
                  <a:srgbClr val="FFFFFF"/>
                </a:solidFill>
                <a:sym typeface="Calibri" pitchFamily="34" charset="0"/>
              </a:rPr>
              <a:pPr/>
              <a:t>5</a:t>
            </a:fld>
            <a:endParaRPr lang="ru-RU" altLang="ru-RU" sz="1200">
              <a:solidFill>
                <a:srgbClr val="FFFFFF"/>
              </a:solidFill>
              <a:sym typeface="Calibri" pitchFamily="34" charset="0"/>
            </a:endParaRPr>
          </a:p>
        </p:txBody>
      </p:sp>
      <p:pic>
        <p:nvPicPr>
          <p:cNvPr id="3277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176338"/>
            <a:ext cx="5416550" cy="27289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7524328" y="6237312"/>
            <a:ext cx="1383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CB579D-2CE3-4E99-B479-C00E7B1B6917}" type="slidenum">
              <a:rPr lang="ru-RU" smtClean="0"/>
              <a:pPr algn="r"/>
              <a:t>5</a:t>
            </a:fld>
            <a:endParaRPr lang="ru-RU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6405" r="80221" b="39674"/>
          <a:stretch/>
        </p:blipFill>
        <p:spPr bwMode="auto">
          <a:xfrm>
            <a:off x="0" y="0"/>
            <a:ext cx="1452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274638"/>
            <a:ext cx="736009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Museo Sans Cyrl 700"/>
              </a:rPr>
              <a:t>  Большое евразийское партнерство (БЕАП)</a:t>
            </a:r>
            <a:endParaRPr lang="ru-RU" altLang="ru-RU" sz="2400" cap="all" dirty="0">
              <a:solidFill>
                <a:schemeClr val="tx2"/>
              </a:solidFill>
              <a:latin typeface="Arial Black" pitchFamily="34" charset="0"/>
              <a:ea typeface="Arial" charset="0"/>
              <a:cs typeface="Museo Sans Cyrl 700"/>
            </a:endParaRPr>
          </a:p>
        </p:txBody>
      </p:sp>
    </p:spTree>
    <p:extLst>
      <p:ext uri="{BB962C8B-B14F-4D97-AF65-F5344CB8AC3E}">
        <p14:creationId xmlns:p14="http://schemas.microsoft.com/office/powerpoint/2010/main" val="408858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1547664" y="1484784"/>
            <a:ext cx="3888432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«Китай поддерживает инициативу России по созданию Большого евразийского партнёрства и прорабатывает меры для её реализации»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CE632DD6-F3D7-43B2-84D7-CF17C25423DB}" type="slidenum">
              <a:rPr lang="ru-RU" altLang="ru-RU" sz="1200">
                <a:solidFill>
                  <a:srgbClr val="FFFFFF"/>
                </a:solidFill>
                <a:sym typeface="Calibri" pitchFamily="34" charset="0"/>
              </a:rPr>
              <a:pPr/>
              <a:t>6</a:t>
            </a:fld>
            <a:endParaRPr lang="ru-RU" altLang="ru-RU" sz="1200">
              <a:solidFill>
                <a:srgbClr val="FFFFFF"/>
              </a:solidFill>
              <a:sym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484783"/>
            <a:ext cx="3384376" cy="2265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7524328" y="6237312"/>
            <a:ext cx="1383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CB579D-2CE3-4E99-B479-C00E7B1B6917}" type="slidenum">
              <a:rPr lang="ru-RU" smtClean="0"/>
              <a:pPr algn="r"/>
              <a:t>6</a:t>
            </a:fld>
            <a:endParaRPr lang="ru-RU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6405" r="80221" b="39674"/>
          <a:stretch/>
        </p:blipFill>
        <p:spPr bwMode="auto">
          <a:xfrm>
            <a:off x="0" y="0"/>
            <a:ext cx="1452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274638"/>
            <a:ext cx="713913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Museo Sans Cyrl 700"/>
              </a:rPr>
              <a:t>Официальная позиция КНР</a:t>
            </a:r>
            <a:endParaRPr lang="ru-RU" altLang="ru-RU" sz="2400" cap="all" dirty="0">
              <a:solidFill>
                <a:schemeClr val="tx2"/>
              </a:solidFill>
              <a:latin typeface="Arial Black" pitchFamily="34" charset="0"/>
              <a:ea typeface="Arial" charset="0"/>
              <a:cs typeface="Museo Sans Cyrl 70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547664" y="4030464"/>
            <a:ext cx="7139136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департамента Европы и Центральной Азии МИД КНР 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Гуй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Цунъюй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4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95250"/>
            <a:ext cx="7499350" cy="1143000"/>
          </a:xfrm>
        </p:spPr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	</a:t>
            </a:r>
          </a:p>
        </p:txBody>
      </p:sp>
      <p:sp>
        <p:nvSpPr>
          <p:cNvPr id="3686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3328348D-7CA5-4B60-BAB4-4326A7157BFE}" type="slidenum">
              <a:rPr lang="ru-RU" altLang="ru-RU" sz="1200">
                <a:solidFill>
                  <a:srgbClr val="FFFFFF"/>
                </a:solidFill>
                <a:sym typeface="Calibri" pitchFamily="34" charset="0"/>
              </a:rPr>
              <a:pPr/>
              <a:t>7</a:t>
            </a:fld>
            <a:endParaRPr lang="ru-RU" altLang="ru-RU" sz="1200">
              <a:solidFill>
                <a:srgbClr val="FFFFFF"/>
              </a:solidFill>
              <a:sym typeface="Calibri" pitchFamily="34" charset="0"/>
            </a:endParaRPr>
          </a:p>
        </p:txBody>
      </p:sp>
      <p:pic>
        <p:nvPicPr>
          <p:cNvPr id="3686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749166"/>
            <a:ext cx="6126894" cy="603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7524328" y="6237312"/>
            <a:ext cx="1383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CB579D-2CE3-4E99-B479-C00E7B1B6917}" type="slidenum">
              <a:rPr lang="ru-RU" smtClean="0"/>
              <a:pPr algn="r"/>
              <a:t>7</a:t>
            </a:fld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6405" r="80221" b="39674"/>
          <a:stretch/>
        </p:blipFill>
        <p:spPr bwMode="auto">
          <a:xfrm>
            <a:off x="0" y="0"/>
            <a:ext cx="1452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47664" y="274638"/>
            <a:ext cx="713913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Museo Sans Cyrl 700"/>
              </a:rPr>
              <a:t> ВСМ «Москва –Пекин»</a:t>
            </a:r>
            <a:endParaRPr lang="ru-RU" altLang="ru-RU" sz="2400" cap="all" dirty="0">
              <a:solidFill>
                <a:schemeClr val="tx2"/>
              </a:solidFill>
              <a:latin typeface="Arial Black" pitchFamily="34" charset="0"/>
              <a:ea typeface="Arial" charset="0"/>
              <a:cs typeface="Museo Sans Cyrl 700"/>
            </a:endParaRPr>
          </a:p>
        </p:txBody>
      </p:sp>
    </p:spTree>
    <p:extLst>
      <p:ext uri="{BB962C8B-B14F-4D97-AF65-F5344CB8AC3E}">
        <p14:creationId xmlns:p14="http://schemas.microsoft.com/office/powerpoint/2010/main" val="252385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95250"/>
            <a:ext cx="7499350" cy="1143000"/>
          </a:xfrm>
        </p:spPr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	</a:t>
            </a:r>
          </a:p>
        </p:txBody>
      </p:sp>
      <p:sp>
        <p:nvSpPr>
          <p:cNvPr id="3789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7C62B74A-B115-44DA-8201-55E2A839D65A}" type="slidenum">
              <a:rPr lang="ru-RU" altLang="ru-RU" sz="1200">
                <a:solidFill>
                  <a:srgbClr val="FFFFFF"/>
                </a:solidFill>
                <a:sym typeface="Calibri" pitchFamily="34" charset="0"/>
              </a:rPr>
              <a:pPr/>
              <a:t>8</a:t>
            </a:fld>
            <a:endParaRPr lang="ru-RU" altLang="ru-RU" sz="1200">
              <a:solidFill>
                <a:srgbClr val="FFFFFF"/>
              </a:solidFill>
              <a:sym typeface="Calibri" pitchFamily="34" charset="0"/>
            </a:endParaRPr>
          </a:p>
        </p:txBody>
      </p:sp>
      <p:pic>
        <p:nvPicPr>
          <p:cNvPr id="37891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8493"/>
            <a:ext cx="6003255" cy="61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7524328" y="6237312"/>
            <a:ext cx="1383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CB579D-2CE3-4E99-B479-C00E7B1B6917}" type="slidenum">
              <a:rPr lang="ru-RU" smtClean="0"/>
              <a:pPr algn="r"/>
              <a:t>8</a:t>
            </a:fld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6405" r="80221" b="39674"/>
          <a:stretch/>
        </p:blipFill>
        <p:spPr bwMode="auto">
          <a:xfrm>
            <a:off x="0" y="0"/>
            <a:ext cx="1452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47664" y="274638"/>
            <a:ext cx="713913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 smtClean="0">
                <a:solidFill>
                  <a:schemeClr val="tx2"/>
                </a:solidFill>
                <a:latin typeface="Arial Black" pitchFamily="34" charset="0"/>
                <a:ea typeface="Arial" charset="0"/>
                <a:cs typeface="Museo Sans Cyrl 700"/>
              </a:rPr>
              <a:t> ВСМ «Москва –Пекин»</a:t>
            </a:r>
            <a:endParaRPr lang="ru-RU" altLang="ru-RU" sz="2400" cap="all" dirty="0">
              <a:solidFill>
                <a:schemeClr val="tx2"/>
              </a:solidFill>
              <a:latin typeface="Arial Black" pitchFamily="34" charset="0"/>
              <a:ea typeface="Arial" charset="0"/>
              <a:cs typeface="Museo Sans Cyrl 700"/>
            </a:endParaRPr>
          </a:p>
        </p:txBody>
      </p:sp>
    </p:spTree>
    <p:extLst>
      <p:ext uri="{BB962C8B-B14F-4D97-AF65-F5344CB8AC3E}">
        <p14:creationId xmlns:p14="http://schemas.microsoft.com/office/powerpoint/2010/main" val="40500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1" y="177799"/>
            <a:ext cx="7455479" cy="61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FCC0C0D4-78D5-4582-A51F-5984522B1B37}" type="slidenum">
              <a:rPr lang="ru-RU" altLang="ru-RU" sz="1200">
                <a:solidFill>
                  <a:srgbClr val="FFFFFF"/>
                </a:solidFill>
                <a:sym typeface="Calibri" pitchFamily="34" charset="0"/>
              </a:rPr>
              <a:pPr/>
              <a:t>9</a:t>
            </a:fld>
            <a:endParaRPr lang="ru-RU" altLang="ru-RU" sz="12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7524328" y="6237312"/>
            <a:ext cx="1383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CB579D-2CE3-4E99-B479-C00E7B1B6917}" type="slidenum">
              <a:rPr lang="ru-RU" smtClean="0"/>
              <a:pPr algn="r"/>
              <a:t>9</a:t>
            </a:fld>
            <a:endParaRPr lang="ru-RU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6405" r="80221" b="39674"/>
          <a:stretch/>
        </p:blipFill>
        <p:spPr bwMode="auto">
          <a:xfrm>
            <a:off x="0" y="0"/>
            <a:ext cx="1452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609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296</Words>
  <Application>Microsoft Office PowerPoint</Application>
  <PresentationFormat>Экран (4:3)</PresentationFormat>
  <Paragraphs>65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Сопряжение  Евразийского экономического  партнерства (БЕАП) и инициативы «Один пояс –Один путь».  Место и роль МКПП                </vt:lpstr>
      <vt:lpstr>Один пояс-один путь</vt:lpstr>
      <vt:lpstr>Презентация PowerPoint</vt:lpstr>
      <vt:lpstr>Источник: Ли Синь, «Состыковка ЭПШП с ЕАЭС: формирование Всеобъемлющего Евразийского партнерства», 2016</vt:lpstr>
      <vt:lpstr>Презентация PowerPoint</vt:lpstr>
      <vt:lpstr>Презентация PowerPoint</vt:lpstr>
      <vt:lpstr>  </vt:lpstr>
      <vt:lpstr>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ЗАО "Компания ТрансТелеКом"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Лозинская Екатерина Сергеевна</dc:creator>
  <cp:lastModifiedBy>Инночка</cp:lastModifiedBy>
  <cp:revision>29</cp:revision>
  <cp:lastPrinted>2017-09-13T12:30:40Z</cp:lastPrinted>
  <dcterms:created xsi:type="dcterms:W3CDTF">2017-09-13T12:29:32Z</dcterms:created>
  <dcterms:modified xsi:type="dcterms:W3CDTF">2017-12-12T11:00:57Z</dcterms:modified>
</cp:coreProperties>
</file>