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7" autoAdjust="0"/>
  </p:normalViewPr>
  <p:slideViewPr>
    <p:cSldViewPr snapToGrid="0">
      <p:cViewPr varScale="1">
        <p:scale>
          <a:sx n="83" d="100"/>
          <a:sy n="83" d="100"/>
        </p:scale>
        <p:origin x="658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5D15E-5773-4B5A-BC9A-7901A1C58569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EBD45-7F6A-4A09-AEE8-27C3507C9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28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3EBD45-7F6A-4A09-AEE8-27C3507C9EB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0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F8D4-771C-4E4E-B3FE-488808F1791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3749-C0FC-4A58-8544-4414F3E2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4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F8D4-771C-4E4E-B3FE-488808F1791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3749-C0FC-4A58-8544-4414F3E2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F8D4-771C-4E4E-B3FE-488808F1791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3749-C0FC-4A58-8544-4414F3E2B57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039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F8D4-771C-4E4E-B3FE-488808F1791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3749-C0FC-4A58-8544-4414F3E2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95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F8D4-771C-4E4E-B3FE-488808F1791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3749-C0FC-4A58-8544-4414F3E2B57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500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F8D4-771C-4E4E-B3FE-488808F1791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3749-C0FC-4A58-8544-4414F3E2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66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F8D4-771C-4E4E-B3FE-488808F1791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3749-C0FC-4A58-8544-4414F3E2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73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F8D4-771C-4E4E-B3FE-488808F1791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3749-C0FC-4A58-8544-4414F3E2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94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F8D4-771C-4E4E-B3FE-488808F1791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3749-C0FC-4A58-8544-4414F3E2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6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F8D4-771C-4E4E-B3FE-488808F1791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3749-C0FC-4A58-8544-4414F3E2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80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F8D4-771C-4E4E-B3FE-488808F1791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3749-C0FC-4A58-8544-4414F3E2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7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F8D4-771C-4E4E-B3FE-488808F1791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3749-C0FC-4A58-8544-4414F3E2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2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F8D4-771C-4E4E-B3FE-488808F1791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3749-C0FC-4A58-8544-4414F3E2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03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F8D4-771C-4E4E-B3FE-488808F1791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3749-C0FC-4A58-8544-4414F3E2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70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F8D4-771C-4E4E-B3FE-488808F1791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3749-C0FC-4A58-8544-4414F3E2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0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43749-C0FC-4A58-8544-4414F3E2B57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F8D4-771C-4E4E-B3FE-488808F17917}" type="datetimeFigureOut">
              <a:rPr lang="ru-RU" smtClean="0"/>
              <a:t>08.04.2021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8F8D4-771C-4E4E-B3FE-488808F17917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3A43749-C0FC-4A58-8544-4414F3E2B5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39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crdownload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9745" y="4458204"/>
            <a:ext cx="6486327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Спикер: </a:t>
            </a:r>
            <a:r>
              <a:rPr lang="ru-RU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Русецкий</a:t>
            </a:r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ru-RU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Евгений Александрович</a:t>
            </a:r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Глава</a:t>
            </a:r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Представительства МКПП в АТР</a:t>
            </a:r>
          </a:p>
          <a:p>
            <a:endParaRPr lang="ru-RU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Speaker: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Rusetsky</a:t>
            </a:r>
            <a:r>
              <a:rPr lang="en-US" sz="2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Evgenii</a:t>
            </a:r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</a:p>
          <a:p>
            <a:r>
              <a:rPr lang="en-US" sz="2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Head of Representative Office of International</a:t>
            </a:r>
          </a:p>
          <a:p>
            <a:r>
              <a:rPr lang="en-US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Congress of Industrialists and Entrepreneurs in the APR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0628" y="304350"/>
            <a:ext cx="803457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Дальний Восток России </a:t>
            </a:r>
          </a:p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уникальная площадка </a:t>
            </a:r>
          </a:p>
          <a:p>
            <a:pPr algn="ctr"/>
            <a:r>
              <a:rPr lang="ru-RU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развития</a:t>
            </a:r>
          </a:p>
          <a:p>
            <a:pPr algn="ctr"/>
            <a:endParaRPr lang="ru-RU" sz="4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Russian Far East </a:t>
            </a:r>
          </a:p>
          <a:p>
            <a:pPr algn="ctr"/>
            <a:r>
              <a:rPr lang="en-US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 a unique place for development</a:t>
            </a:r>
            <a:endParaRPr lang="ru-RU" sz="400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715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36" y="2087418"/>
            <a:ext cx="3747264" cy="2844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99171" y="416541"/>
            <a:ext cx="476604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Гавань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Резиденс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сегодня</a:t>
            </a:r>
            <a:endParaRPr lang="ru-RU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Gavan Residence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”</a:t>
            </a:r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today</a:t>
            </a:r>
            <a:endParaRPr lang="ru-RU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82195" y="2008497"/>
            <a:ext cx="5722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61968" y="2470162"/>
            <a:ext cx="5722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88524" y="2087418"/>
            <a:ext cx="5263475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i="1" dirty="0" smtClean="0">
                <a:ln w="0"/>
              </a:rPr>
              <a:t>Первая очередь </a:t>
            </a:r>
            <a:r>
              <a:rPr lang="ru-RU" dirty="0" smtClean="0">
                <a:ln w="0"/>
              </a:rPr>
              <a:t>– </a:t>
            </a:r>
            <a:r>
              <a:rPr lang="ru-RU" dirty="0" smtClean="0">
                <a:ln w="0"/>
              </a:rPr>
              <a:t>жилые и офисные помещения, 25 этажей,</a:t>
            </a:r>
            <a:r>
              <a:rPr lang="en-US" dirty="0" smtClean="0">
                <a:ln w="0"/>
              </a:rPr>
              <a:t> </a:t>
            </a:r>
            <a:r>
              <a:rPr lang="ru-RU" dirty="0" smtClean="0">
                <a:ln w="0"/>
              </a:rPr>
              <a:t>ввод в эксплуатацию в 2018 году, </a:t>
            </a:r>
            <a:r>
              <a:rPr lang="ru-RU" u="sng" dirty="0" smtClean="0">
                <a:ln w="0"/>
              </a:rPr>
              <a:t>полностью проданы</a:t>
            </a:r>
            <a:endParaRPr lang="en-US" u="sng" dirty="0" smtClean="0">
              <a:ln w="0"/>
            </a:endParaRPr>
          </a:p>
          <a:p>
            <a:pPr algn="just"/>
            <a:endParaRPr lang="ru-RU" u="sng" dirty="0" smtClean="0">
              <a:ln w="0"/>
            </a:endParaRPr>
          </a:p>
          <a:p>
            <a:pPr algn="just"/>
            <a:r>
              <a:rPr lang="ru-RU" dirty="0" smtClean="0">
                <a:ln w="0"/>
              </a:rPr>
              <a:t>2. </a:t>
            </a:r>
            <a:r>
              <a:rPr lang="ru-RU" i="1" dirty="0" smtClean="0">
                <a:ln w="0"/>
              </a:rPr>
              <a:t>Вторая </a:t>
            </a:r>
            <a:r>
              <a:rPr lang="ru-RU" i="1" dirty="0" smtClean="0">
                <a:ln w="0"/>
              </a:rPr>
              <a:t>очередь </a:t>
            </a:r>
            <a:r>
              <a:rPr lang="ru-RU" dirty="0" smtClean="0">
                <a:ln w="0"/>
              </a:rPr>
              <a:t>– многоуровневая </a:t>
            </a:r>
            <a:endParaRPr lang="en-US" dirty="0" smtClean="0">
              <a:ln w="0"/>
            </a:endParaRPr>
          </a:p>
          <a:p>
            <a:pPr algn="just"/>
            <a:r>
              <a:rPr lang="en-US" dirty="0" smtClean="0">
                <a:ln w="0"/>
              </a:rPr>
              <a:t>     </a:t>
            </a:r>
            <a:r>
              <a:rPr lang="ru-RU" dirty="0" smtClean="0">
                <a:ln w="0"/>
              </a:rPr>
              <a:t>8</a:t>
            </a:r>
            <a:r>
              <a:rPr lang="en-US" dirty="0" smtClean="0">
                <a:ln w="0"/>
              </a:rPr>
              <a:t>-</a:t>
            </a:r>
            <a:r>
              <a:rPr lang="ru-RU" dirty="0" smtClean="0">
                <a:ln w="0"/>
              </a:rPr>
              <a:t>этажная парковка</a:t>
            </a:r>
            <a:r>
              <a:rPr lang="en-US" dirty="0" smtClean="0">
                <a:ln w="0"/>
              </a:rPr>
              <a:t>,</a:t>
            </a:r>
            <a:r>
              <a:rPr lang="ru-RU" dirty="0" smtClean="0">
                <a:ln w="0"/>
              </a:rPr>
              <a:t> в эксплуатации с 2020</a:t>
            </a:r>
            <a:endParaRPr lang="ru-RU" dirty="0" smtClean="0">
              <a:ln w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dirty="0" smtClean="0">
              <a:ln w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dirty="0" smtClean="0">
                <a:ln w="0"/>
                <a:solidFill>
                  <a:srgbClr val="0070C0"/>
                </a:solidFill>
              </a:rPr>
              <a:t>The 1</a:t>
            </a:r>
            <a:r>
              <a:rPr lang="en-US" baseline="30000" dirty="0" smtClean="0">
                <a:ln w="0"/>
                <a:solidFill>
                  <a:srgbClr val="0070C0"/>
                </a:solidFill>
              </a:rPr>
              <a:t>st</a:t>
            </a:r>
            <a:r>
              <a:rPr lang="en-US" dirty="0" smtClean="0">
                <a:ln w="0"/>
                <a:solidFill>
                  <a:srgbClr val="0070C0"/>
                </a:solidFill>
              </a:rPr>
              <a:t> set – permanent </a:t>
            </a:r>
            <a:r>
              <a:rPr lang="en-US" dirty="0" smtClean="0">
                <a:ln w="0"/>
                <a:solidFill>
                  <a:srgbClr val="0070C0"/>
                </a:solidFill>
              </a:rPr>
              <a:t>accommodation</a:t>
            </a:r>
            <a:r>
              <a:rPr lang="ru-RU" dirty="0" smtClean="0">
                <a:ln w="0"/>
                <a:solidFill>
                  <a:srgbClr val="0070C0"/>
                </a:solidFill>
              </a:rPr>
              <a:t> </a:t>
            </a:r>
            <a:r>
              <a:rPr lang="en-US" dirty="0" smtClean="0">
                <a:ln w="0"/>
                <a:solidFill>
                  <a:srgbClr val="0070C0"/>
                </a:solidFill>
              </a:rPr>
              <a:t>and offices in 25 floor building, entry into service in 2018, </a:t>
            </a:r>
            <a:r>
              <a:rPr lang="en-US" u="sng" dirty="0" smtClean="0">
                <a:ln w="0"/>
                <a:solidFill>
                  <a:srgbClr val="0070C0"/>
                </a:solidFill>
              </a:rPr>
              <a:t>all the premises are sold out</a:t>
            </a:r>
          </a:p>
          <a:p>
            <a:pPr algn="just"/>
            <a:endParaRPr lang="en-US" u="sng" dirty="0" smtClean="0">
              <a:ln w="0"/>
              <a:solidFill>
                <a:srgbClr val="0070C0"/>
              </a:solidFill>
            </a:endParaRPr>
          </a:p>
          <a:p>
            <a:pPr algn="just"/>
            <a:r>
              <a:rPr lang="en-US" dirty="0" smtClean="0">
                <a:ln w="0"/>
                <a:solidFill>
                  <a:srgbClr val="0070C0"/>
                </a:solidFill>
              </a:rPr>
              <a:t>2.  The </a:t>
            </a:r>
            <a:r>
              <a:rPr lang="en-US" dirty="0" smtClean="0">
                <a:ln w="0"/>
                <a:solidFill>
                  <a:srgbClr val="0070C0"/>
                </a:solidFill>
              </a:rPr>
              <a:t>2</a:t>
            </a:r>
            <a:r>
              <a:rPr lang="en-US" baseline="30000" dirty="0" smtClean="0">
                <a:ln w="0"/>
                <a:solidFill>
                  <a:srgbClr val="0070C0"/>
                </a:solidFill>
              </a:rPr>
              <a:t>nd</a:t>
            </a:r>
            <a:r>
              <a:rPr lang="en-US" dirty="0" smtClean="0">
                <a:ln w="0"/>
                <a:solidFill>
                  <a:srgbClr val="0070C0"/>
                </a:solidFill>
              </a:rPr>
              <a:t> set – multilevel </a:t>
            </a:r>
            <a:r>
              <a:rPr lang="en-US" dirty="0" smtClean="0">
                <a:ln w="0"/>
                <a:solidFill>
                  <a:srgbClr val="0070C0"/>
                </a:solidFill>
              </a:rPr>
              <a:t>8 </a:t>
            </a:r>
            <a:r>
              <a:rPr lang="en-US" dirty="0" smtClean="0">
                <a:ln w="0"/>
                <a:solidFill>
                  <a:srgbClr val="0070C0"/>
                </a:solidFill>
              </a:rPr>
              <a:t>floor </a:t>
            </a:r>
            <a:r>
              <a:rPr lang="en-US" dirty="0" smtClean="0">
                <a:ln w="0"/>
                <a:solidFill>
                  <a:srgbClr val="0070C0"/>
                </a:solidFill>
              </a:rPr>
              <a:t>parking lot,    entry into service in 2020</a:t>
            </a:r>
            <a:endParaRPr lang="ru-RU" dirty="0" smtClean="0">
              <a:ln w="0"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6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8" y="821707"/>
            <a:ext cx="3563917" cy="2004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60" y="704256"/>
            <a:ext cx="3132942" cy="2239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800" y="731923"/>
            <a:ext cx="1549376" cy="2403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910708" y="704256"/>
            <a:ext cx="5722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19197" y="691850"/>
            <a:ext cx="5722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7084" y="3246451"/>
            <a:ext cx="39066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ln w="0"/>
              </a:rPr>
              <a:t>Проект третьей очереди</a:t>
            </a:r>
            <a:endParaRPr lang="en-US" sz="1600" dirty="0" smtClean="0">
              <a:ln w="0"/>
            </a:endParaRPr>
          </a:p>
          <a:p>
            <a:pPr algn="ctr"/>
            <a:r>
              <a:rPr lang="ru-RU" sz="1600" dirty="0" smtClean="0">
                <a:ln w="0"/>
              </a:rPr>
              <a:t>Вид со стороны парковки</a:t>
            </a:r>
          </a:p>
          <a:p>
            <a:pPr algn="ctr"/>
            <a:r>
              <a:rPr lang="en-US" sz="1600" b="0" cap="none" spc="0" dirty="0" smtClean="0">
                <a:ln w="0"/>
                <a:solidFill>
                  <a:srgbClr val="0070C0"/>
                </a:solidFill>
              </a:rPr>
              <a:t>Design project of the 3</a:t>
            </a:r>
            <a:r>
              <a:rPr lang="en-US" sz="1600" b="0" cap="none" spc="0" baseline="30000" dirty="0" smtClean="0">
                <a:ln w="0"/>
                <a:solidFill>
                  <a:srgbClr val="0070C0"/>
                </a:solidFill>
              </a:rPr>
              <a:t>rd</a:t>
            </a:r>
            <a:r>
              <a:rPr lang="en-US" sz="1600" b="0" cap="none" spc="0" dirty="0" smtClean="0">
                <a:ln w="0"/>
                <a:solidFill>
                  <a:srgbClr val="0070C0"/>
                </a:solidFill>
              </a:rPr>
              <a:t> set, the view from parking lot side</a:t>
            </a:r>
            <a:endParaRPr lang="ru-RU" sz="1600" b="0" cap="none" spc="0" dirty="0" smtClean="0">
              <a:ln w="0"/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17031" y="323890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>
                <a:ln w="0"/>
              </a:rPr>
              <a:t>Проект третьей очереди</a:t>
            </a:r>
            <a:endParaRPr lang="en-US" sz="1600" dirty="0">
              <a:ln w="0"/>
            </a:endParaRPr>
          </a:p>
          <a:p>
            <a:pPr algn="ctr"/>
            <a:r>
              <a:rPr lang="ru-RU" sz="1600" dirty="0">
                <a:ln w="0"/>
              </a:rPr>
              <a:t>Вид </a:t>
            </a:r>
            <a:r>
              <a:rPr lang="ru-RU" sz="1600" dirty="0" smtClean="0">
                <a:ln w="0"/>
              </a:rPr>
              <a:t>со стороны моря</a:t>
            </a:r>
            <a:endParaRPr lang="ru-RU" sz="1600" dirty="0">
              <a:ln w="0"/>
            </a:endParaRPr>
          </a:p>
          <a:p>
            <a:pPr algn="ctr"/>
            <a:r>
              <a:rPr lang="en-US" sz="1600" dirty="0">
                <a:ln w="0"/>
                <a:solidFill>
                  <a:srgbClr val="0070C0"/>
                </a:solidFill>
              </a:rPr>
              <a:t>Design project of the 3</a:t>
            </a:r>
            <a:r>
              <a:rPr lang="en-US" sz="1600" baseline="30000" dirty="0">
                <a:ln w="0"/>
                <a:solidFill>
                  <a:srgbClr val="0070C0"/>
                </a:solidFill>
              </a:rPr>
              <a:t>rd</a:t>
            </a:r>
            <a:r>
              <a:rPr lang="en-US" sz="1600" dirty="0">
                <a:ln w="0"/>
                <a:solidFill>
                  <a:srgbClr val="0070C0"/>
                </a:solidFill>
              </a:rPr>
              <a:t> set, </a:t>
            </a:r>
            <a:endParaRPr lang="en-US" sz="1600" dirty="0" smtClean="0">
              <a:ln w="0"/>
              <a:solidFill>
                <a:srgbClr val="0070C0"/>
              </a:solidFill>
            </a:endParaRPr>
          </a:p>
          <a:p>
            <a:pPr algn="ctr"/>
            <a:r>
              <a:rPr lang="en-US" sz="1600" dirty="0" smtClean="0">
                <a:ln w="0"/>
                <a:solidFill>
                  <a:srgbClr val="0070C0"/>
                </a:solidFill>
              </a:rPr>
              <a:t>the </a:t>
            </a:r>
            <a:r>
              <a:rPr lang="en-US" sz="1600" dirty="0">
                <a:ln w="0"/>
                <a:solidFill>
                  <a:srgbClr val="0070C0"/>
                </a:solidFill>
              </a:rPr>
              <a:t>view from </a:t>
            </a:r>
            <a:r>
              <a:rPr lang="en-US" sz="1600" dirty="0" smtClean="0">
                <a:ln w="0"/>
                <a:solidFill>
                  <a:srgbClr val="0070C0"/>
                </a:solidFill>
              </a:rPr>
              <a:t>the sea</a:t>
            </a:r>
            <a:endParaRPr lang="ru-RU" sz="1600" dirty="0">
              <a:ln w="0"/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76978" y="362456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ln w="0"/>
              </a:rPr>
              <a:t>Прогулочная зона</a:t>
            </a:r>
            <a:endParaRPr lang="ru-RU" sz="1600" dirty="0">
              <a:ln w="0"/>
            </a:endParaRPr>
          </a:p>
          <a:p>
            <a:pPr algn="ctr"/>
            <a:r>
              <a:rPr lang="en-US" sz="1600" dirty="0" smtClean="0">
                <a:ln w="0"/>
                <a:solidFill>
                  <a:srgbClr val="0070C0"/>
                </a:solidFill>
              </a:rPr>
              <a:t>Pedestrian zone</a:t>
            </a:r>
            <a:endParaRPr lang="ru-RU" sz="1600" dirty="0">
              <a:ln w="0"/>
              <a:solidFill>
                <a:srgbClr val="0070C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444" y="4320829"/>
            <a:ext cx="94858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0"/>
              </a:rPr>
              <a:t>3я очередь – </a:t>
            </a:r>
            <a:r>
              <a:rPr lang="ru-RU" sz="2400" b="1" dirty="0" err="1" smtClean="0">
                <a:ln w="0"/>
              </a:rPr>
              <a:t>апарт</a:t>
            </a:r>
            <a:r>
              <a:rPr lang="ru-RU" sz="2400" b="1" dirty="0" smtClean="0">
                <a:ln w="0"/>
              </a:rPr>
              <a:t> отель    </a:t>
            </a:r>
            <a:r>
              <a:rPr lang="en-US" sz="2400" b="1" dirty="0" smtClean="0">
                <a:ln w="0"/>
                <a:solidFill>
                  <a:srgbClr val="0070C0"/>
                </a:solidFill>
              </a:rPr>
              <a:t>The 3</a:t>
            </a:r>
            <a:r>
              <a:rPr lang="en-US" sz="2400" b="1" baseline="30000" dirty="0" smtClean="0">
                <a:ln w="0"/>
                <a:solidFill>
                  <a:srgbClr val="0070C0"/>
                </a:solidFill>
              </a:rPr>
              <a:t>rd</a:t>
            </a:r>
            <a:r>
              <a:rPr lang="en-US" sz="2400" b="1" dirty="0" smtClean="0">
                <a:ln w="0"/>
                <a:solidFill>
                  <a:srgbClr val="0070C0"/>
                </a:solidFill>
              </a:rPr>
              <a:t> set will be apartment hotel</a:t>
            </a:r>
            <a:endParaRPr lang="en-US" sz="2400" b="1" cap="none" spc="0" dirty="0" smtClean="0">
              <a:ln w="0"/>
              <a:solidFill>
                <a:srgbClr val="0070C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7085" y="4727200"/>
            <a:ext cx="94858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0"/>
              </a:rPr>
              <a:t>Начало стройки – 2021 г. </a:t>
            </a:r>
            <a:r>
              <a:rPr lang="en-US" sz="2400" b="1" dirty="0" smtClean="0">
                <a:ln w="0"/>
              </a:rPr>
              <a:t> </a:t>
            </a:r>
            <a:r>
              <a:rPr lang="ru-RU" sz="2400" b="1" dirty="0" smtClean="0">
                <a:ln w="0"/>
              </a:rPr>
              <a:t>  </a:t>
            </a:r>
            <a:r>
              <a:rPr lang="en-US" sz="2400" b="1" dirty="0" smtClean="0">
                <a:ln w="0"/>
                <a:solidFill>
                  <a:srgbClr val="0070C0"/>
                </a:solidFill>
              </a:rPr>
              <a:t>The beginning of the construction -  </a:t>
            </a:r>
          </a:p>
          <a:p>
            <a:pPr algn="r"/>
            <a:r>
              <a:rPr lang="en-US" sz="2400" b="1" dirty="0" smtClean="0">
                <a:ln w="0"/>
                <a:solidFill>
                  <a:srgbClr val="0070C0"/>
                </a:solidFill>
              </a:rPr>
              <a:t>summer 2021  </a:t>
            </a:r>
            <a:endParaRPr lang="en-US" sz="2400" b="1" cap="none" spc="0" dirty="0" smtClean="0">
              <a:ln w="0"/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2501" y="5534262"/>
            <a:ext cx="445346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 w="0"/>
              </a:rPr>
              <a:t>Площадь застройки – 618,9 </a:t>
            </a:r>
            <a:r>
              <a:rPr lang="ru-RU" sz="1600" dirty="0" err="1">
                <a:ln w="0"/>
              </a:rPr>
              <a:t>кв</a:t>
            </a:r>
            <a:r>
              <a:rPr lang="ru-RU" sz="1600" dirty="0">
                <a:ln w="0"/>
              </a:rPr>
              <a:t> </a:t>
            </a:r>
            <a:r>
              <a:rPr lang="ru-RU" sz="1600" dirty="0" smtClean="0">
                <a:ln w="0"/>
              </a:rPr>
              <a:t>м</a:t>
            </a:r>
            <a:endParaRPr lang="en-US" sz="1600" dirty="0" smtClean="0">
              <a:ln w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0"/>
              </a:rPr>
              <a:t>Строительный объём – 43 314 куб м</a:t>
            </a:r>
            <a:endParaRPr lang="en-US" sz="1600" dirty="0" smtClean="0">
              <a:ln w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n w="0"/>
              </a:rPr>
              <a:t>Общая площадь здания – 11 390,4 </a:t>
            </a:r>
            <a:r>
              <a:rPr lang="ru-RU" sz="1600" dirty="0" err="1">
                <a:ln w="0"/>
              </a:rPr>
              <a:t>кв</a:t>
            </a:r>
            <a:r>
              <a:rPr lang="ru-RU" sz="1600" dirty="0">
                <a:ln w="0"/>
              </a:rPr>
              <a:t> </a:t>
            </a:r>
            <a:r>
              <a:rPr lang="ru-RU" sz="1600" dirty="0" smtClean="0">
                <a:ln w="0"/>
              </a:rPr>
              <a:t>м</a:t>
            </a:r>
            <a:endParaRPr lang="en-US" sz="1600" dirty="0" smtClean="0">
              <a:ln w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n w="0"/>
              </a:rPr>
              <a:t>Полезная </a:t>
            </a:r>
            <a:r>
              <a:rPr lang="ru-RU" sz="1600" dirty="0">
                <a:ln w="0"/>
              </a:rPr>
              <a:t>площадь здания – 10 179,1 </a:t>
            </a:r>
            <a:r>
              <a:rPr lang="ru-RU" sz="1600" dirty="0" err="1">
                <a:ln w="0"/>
              </a:rPr>
              <a:t>кв</a:t>
            </a:r>
            <a:r>
              <a:rPr lang="ru-RU" sz="1600" dirty="0">
                <a:ln w="0"/>
              </a:rPr>
              <a:t> 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n w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10545" y="5582132"/>
            <a:ext cx="424105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n w="0"/>
                <a:solidFill>
                  <a:srgbClr val="0070C0"/>
                </a:solidFill>
              </a:rPr>
              <a:t>Built-up area – 618,9 </a:t>
            </a:r>
            <a:r>
              <a:rPr lang="en-US" sz="1600" dirty="0" err="1" smtClean="0">
                <a:ln w="0"/>
                <a:solidFill>
                  <a:srgbClr val="0070C0"/>
                </a:solidFill>
              </a:rPr>
              <a:t>sq</a:t>
            </a:r>
            <a:r>
              <a:rPr lang="en-US" sz="1600" dirty="0" smtClean="0">
                <a:ln w="0"/>
                <a:solidFill>
                  <a:srgbClr val="0070C0"/>
                </a:solidFill>
              </a:rPr>
              <a:t> m</a:t>
            </a:r>
            <a:endParaRPr lang="en-US" sz="1600" dirty="0" smtClean="0">
              <a:ln w="0"/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n w="0"/>
                <a:solidFill>
                  <a:srgbClr val="0070C0"/>
                </a:solidFill>
              </a:rPr>
              <a:t>Structural </a:t>
            </a:r>
            <a:r>
              <a:rPr lang="en-US" sz="1600" dirty="0">
                <a:ln w="0"/>
                <a:solidFill>
                  <a:srgbClr val="0070C0"/>
                </a:solidFill>
              </a:rPr>
              <a:t>volume – 43 314 cubic </a:t>
            </a:r>
            <a:r>
              <a:rPr lang="en-US" sz="1600" dirty="0" smtClean="0">
                <a:ln w="0"/>
                <a:solidFill>
                  <a:srgbClr val="0070C0"/>
                </a:solidFill>
              </a:rPr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rgbClr val="0070C0"/>
                </a:solidFill>
              </a:rPr>
              <a:t>Total size of building – 11 390</a:t>
            </a:r>
            <a:r>
              <a:rPr lang="ru-RU" sz="1600" dirty="0">
                <a:ln w="0"/>
                <a:solidFill>
                  <a:srgbClr val="0070C0"/>
                </a:solidFill>
              </a:rPr>
              <a:t>,4</a:t>
            </a:r>
            <a:r>
              <a:rPr lang="en-US" sz="1600" dirty="0">
                <a:ln w="0"/>
                <a:solidFill>
                  <a:srgbClr val="0070C0"/>
                </a:solidFill>
              </a:rPr>
              <a:t> </a:t>
            </a:r>
            <a:r>
              <a:rPr lang="en-US" sz="1600" dirty="0" err="1">
                <a:ln w="0"/>
                <a:solidFill>
                  <a:srgbClr val="0070C0"/>
                </a:solidFill>
              </a:rPr>
              <a:t>sq</a:t>
            </a:r>
            <a:r>
              <a:rPr lang="en-US" sz="1600" dirty="0">
                <a:ln w="0"/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ln w="0"/>
                <a:solidFill>
                  <a:srgbClr val="0070C0"/>
                </a:solidFill>
              </a:rPr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n w="0"/>
                <a:solidFill>
                  <a:srgbClr val="0070C0"/>
                </a:solidFill>
              </a:rPr>
              <a:t>Usable space – </a:t>
            </a:r>
            <a:r>
              <a:rPr lang="ru-RU" sz="1600" dirty="0">
                <a:ln w="0"/>
                <a:solidFill>
                  <a:srgbClr val="0070C0"/>
                </a:solidFill>
              </a:rPr>
              <a:t>10 179,1 </a:t>
            </a:r>
            <a:r>
              <a:rPr lang="en-US" sz="1600" dirty="0" err="1">
                <a:ln w="0"/>
                <a:solidFill>
                  <a:srgbClr val="0070C0"/>
                </a:solidFill>
              </a:rPr>
              <a:t>sq</a:t>
            </a:r>
            <a:r>
              <a:rPr lang="en-US" sz="1600" dirty="0">
                <a:ln w="0"/>
                <a:solidFill>
                  <a:srgbClr val="0070C0"/>
                </a:solidFill>
              </a:rPr>
              <a:t> </a:t>
            </a:r>
            <a:r>
              <a:rPr lang="en-US" sz="1600" dirty="0" smtClean="0">
                <a:ln w="0"/>
                <a:solidFill>
                  <a:srgbClr val="0070C0"/>
                </a:solidFill>
              </a:rPr>
              <a:t>m</a:t>
            </a:r>
            <a:endParaRPr lang="ru-RU" sz="1600" dirty="0">
              <a:ln w="0"/>
              <a:solidFill>
                <a:srgbClr val="0070C0"/>
              </a:solidFill>
            </a:endParaRPr>
          </a:p>
          <a:p>
            <a:endParaRPr lang="ru-RU" sz="1600" b="0" cap="none" spc="0" dirty="0" smtClean="0">
              <a:ln w="0"/>
              <a:solidFill>
                <a:srgbClr val="0070C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616" y="163976"/>
            <a:ext cx="992278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Гавань </a:t>
            </a:r>
            <a:r>
              <a:rPr lang="ru-RU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Резиденс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  <a:r>
              <a:rPr lang="ru-RU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завтра   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Gavan 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Residence” tomorrow</a:t>
            </a:r>
            <a:endParaRPr lang="ru-RU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</a:t>
            </a:r>
            <a:endParaRPr lang="ru-RU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120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4374" y="3915907"/>
            <a:ext cx="93859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внимание!</a:t>
            </a:r>
            <a:endParaRPr lang="ru-RU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54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 for your attention!</a:t>
            </a:r>
            <a:endParaRPr lang="ru-RU" sz="5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4374" y="405536"/>
            <a:ext cx="7204735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dirty="0" smtClean="0">
                <a:ln w="0"/>
              </a:rPr>
              <a:t>У инвесторов есть прекрасная</a:t>
            </a:r>
            <a:r>
              <a:rPr lang="en-US" sz="2400" dirty="0" smtClean="0">
                <a:ln w="0"/>
              </a:rPr>
              <a:t> </a:t>
            </a:r>
            <a:r>
              <a:rPr lang="ru-RU" sz="2400" dirty="0" smtClean="0">
                <a:ln w="0"/>
              </a:rPr>
              <a:t>в</a:t>
            </a:r>
            <a:r>
              <a:rPr lang="ru-RU" sz="2400" b="0" cap="none" spc="0" dirty="0" smtClean="0">
                <a:ln w="0"/>
                <a:solidFill>
                  <a:schemeClr val="tx1"/>
                </a:solidFill>
              </a:rPr>
              <a:t>озможность поучаствовать в</a:t>
            </a:r>
            <a:r>
              <a:rPr lang="en-US" sz="2400" dirty="0" smtClean="0">
                <a:ln w="0"/>
              </a:rPr>
              <a:t> </a:t>
            </a:r>
            <a:r>
              <a:rPr lang="ru-RU" sz="2400" dirty="0" smtClean="0">
                <a:ln w="0"/>
              </a:rPr>
              <a:t>создании </a:t>
            </a:r>
            <a:r>
              <a:rPr lang="ru-RU" sz="2400" dirty="0" smtClean="0">
                <a:ln w="0"/>
              </a:rPr>
              <a:t>уникальных проектов города Владивосток</a:t>
            </a:r>
            <a:endParaRPr lang="en-US" sz="2400" dirty="0" smtClean="0">
              <a:ln w="0"/>
            </a:endParaRPr>
          </a:p>
          <a:p>
            <a:endParaRPr lang="en-US" sz="2400" b="0" cap="none" spc="0" dirty="0" smtClean="0">
              <a:ln w="0"/>
              <a:solidFill>
                <a:schemeClr val="tx1"/>
              </a:solidFill>
            </a:endParaRPr>
          </a:p>
          <a:p>
            <a:r>
              <a:rPr lang="en-US" sz="2400" dirty="0">
                <a:ln w="0"/>
                <a:solidFill>
                  <a:srgbClr val="0070C0"/>
                </a:solidFill>
              </a:rPr>
              <a:t>Investors have a </a:t>
            </a:r>
            <a:r>
              <a:rPr lang="en-US" sz="2400" dirty="0" smtClean="0">
                <a:ln w="0"/>
                <a:solidFill>
                  <a:srgbClr val="0070C0"/>
                </a:solidFill>
              </a:rPr>
              <a:t>good</a:t>
            </a:r>
          </a:p>
          <a:p>
            <a:r>
              <a:rPr lang="en-US" sz="2400" dirty="0" smtClean="0">
                <a:ln w="0"/>
                <a:solidFill>
                  <a:srgbClr val="0070C0"/>
                </a:solidFill>
              </a:rPr>
              <a:t>opportunity </a:t>
            </a:r>
            <a:r>
              <a:rPr lang="en-US" sz="2400" dirty="0">
                <a:ln w="0"/>
                <a:solidFill>
                  <a:srgbClr val="0070C0"/>
                </a:solidFill>
              </a:rPr>
              <a:t>to participate </a:t>
            </a:r>
            <a:r>
              <a:rPr lang="en-US" sz="2400" dirty="0" smtClean="0">
                <a:ln w="0"/>
                <a:solidFill>
                  <a:srgbClr val="0070C0"/>
                </a:solidFill>
              </a:rPr>
              <a:t>in creating </a:t>
            </a:r>
            <a:endParaRPr lang="ru-RU" sz="2400" dirty="0" smtClean="0">
              <a:ln w="0"/>
              <a:solidFill>
                <a:srgbClr val="0070C0"/>
              </a:solidFill>
            </a:endParaRPr>
          </a:p>
          <a:p>
            <a:r>
              <a:rPr lang="en-US" sz="2400" dirty="0" smtClean="0">
                <a:ln w="0"/>
                <a:solidFill>
                  <a:srgbClr val="0070C0"/>
                </a:solidFill>
              </a:rPr>
              <a:t>many </a:t>
            </a:r>
            <a:r>
              <a:rPr lang="en-US" sz="2400" dirty="0" smtClean="0">
                <a:ln w="0"/>
                <a:solidFill>
                  <a:srgbClr val="0070C0"/>
                </a:solidFill>
              </a:rPr>
              <a:t>unique Vladivostok city project</a:t>
            </a:r>
            <a:r>
              <a:rPr lang="en-US" sz="2400" dirty="0">
                <a:ln w="0"/>
                <a:solidFill>
                  <a:srgbClr val="0070C0"/>
                </a:solidFill>
              </a:rPr>
              <a:t>s</a:t>
            </a:r>
            <a:endParaRPr lang="ru-RU" sz="2400" b="0" cap="none" spc="0" dirty="0" smtClean="0">
              <a:ln w="0"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7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6" y="3295473"/>
            <a:ext cx="4353671" cy="2850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3369364"/>
            <a:ext cx="3775213" cy="2038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56686" y="565915"/>
            <a:ext cx="554714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u="sng" dirty="0">
                <a:ln w="0"/>
              </a:rPr>
              <a:t>Дальневосточный федеральный</a:t>
            </a:r>
          </a:p>
          <a:p>
            <a:r>
              <a:rPr lang="ru-RU" sz="2000" u="sng" dirty="0">
                <a:ln w="0"/>
              </a:rPr>
              <a:t>университет </a:t>
            </a:r>
            <a:r>
              <a:rPr lang="ru-RU" sz="2000" dirty="0">
                <a:ln w="0"/>
              </a:rPr>
              <a:t>- один из лучших примеров</a:t>
            </a:r>
          </a:p>
          <a:p>
            <a:r>
              <a:rPr lang="ru-RU" sz="2000" dirty="0">
                <a:ln w="0"/>
              </a:rPr>
              <a:t>успешного развития Дальнего Востока </a:t>
            </a:r>
          </a:p>
          <a:p>
            <a:endParaRPr lang="ru-RU" sz="2000" dirty="0">
              <a:ln w="0"/>
            </a:endParaRPr>
          </a:p>
          <a:p>
            <a:r>
              <a:rPr lang="en-US" sz="2000" u="sng" dirty="0">
                <a:ln w="0"/>
                <a:solidFill>
                  <a:srgbClr val="0070C0"/>
                </a:solidFill>
              </a:rPr>
              <a:t>Far Eastern Federal</a:t>
            </a:r>
            <a:r>
              <a:rPr lang="ru-RU" sz="2000" u="sng" dirty="0">
                <a:ln w="0"/>
                <a:solidFill>
                  <a:srgbClr val="0070C0"/>
                </a:solidFill>
              </a:rPr>
              <a:t> </a:t>
            </a:r>
            <a:r>
              <a:rPr lang="en-US" sz="2000" u="sng" dirty="0">
                <a:ln w="0"/>
                <a:solidFill>
                  <a:srgbClr val="0070C0"/>
                </a:solidFill>
              </a:rPr>
              <a:t>university </a:t>
            </a:r>
            <a:endParaRPr lang="ru-RU" sz="2000" u="sng" dirty="0">
              <a:ln w="0"/>
              <a:solidFill>
                <a:srgbClr val="0070C0"/>
              </a:solidFill>
            </a:endParaRPr>
          </a:p>
          <a:p>
            <a:r>
              <a:rPr lang="en-US" sz="2000" dirty="0">
                <a:ln w="0"/>
                <a:solidFill>
                  <a:srgbClr val="0070C0"/>
                </a:solidFill>
              </a:rPr>
              <a:t>is one of the best examples of</a:t>
            </a:r>
            <a:r>
              <a:rPr lang="ru-RU" sz="2000" dirty="0">
                <a:ln w="0"/>
                <a:solidFill>
                  <a:srgbClr val="0070C0"/>
                </a:solidFill>
              </a:rPr>
              <a:t> </a:t>
            </a:r>
          </a:p>
          <a:p>
            <a:r>
              <a:rPr lang="en-US" sz="2000" dirty="0">
                <a:ln w="0"/>
                <a:solidFill>
                  <a:srgbClr val="0070C0"/>
                </a:solidFill>
              </a:rPr>
              <a:t>successful development of the Far East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2233" y="565915"/>
            <a:ext cx="3677610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Расположен на о-ве Русский;</a:t>
            </a:r>
          </a:p>
          <a:p>
            <a:r>
              <a:rPr lang="ru-RU" sz="2000" dirty="0" smtClean="0"/>
              <a:t>был </a:t>
            </a:r>
            <a:r>
              <a:rPr lang="ru-RU" sz="2000" dirty="0"/>
              <a:t>построен в 2012 году </a:t>
            </a:r>
            <a:endParaRPr lang="ru-RU" sz="2000" dirty="0" smtClean="0"/>
          </a:p>
          <a:p>
            <a:r>
              <a:rPr lang="ru-RU" sz="2000" dirty="0" smtClean="0"/>
              <a:t>к </a:t>
            </a:r>
            <a:r>
              <a:rPr lang="ru-RU" sz="2000" dirty="0"/>
              <a:t>Саммиту </a:t>
            </a:r>
            <a:r>
              <a:rPr lang="ru-RU" sz="2000" dirty="0" smtClean="0"/>
              <a:t>АТЭС</a:t>
            </a:r>
          </a:p>
          <a:p>
            <a:endParaRPr lang="ru-RU" sz="2000" dirty="0"/>
          </a:p>
          <a:p>
            <a:r>
              <a:rPr lang="en-US" sz="2000" dirty="0" smtClean="0">
                <a:solidFill>
                  <a:srgbClr val="0070C0"/>
                </a:solidFill>
              </a:rPr>
              <a:t>Is located on </a:t>
            </a:r>
            <a:r>
              <a:rPr lang="en-US" sz="2000" dirty="0" err="1" smtClean="0">
                <a:solidFill>
                  <a:srgbClr val="0070C0"/>
                </a:solidFill>
              </a:rPr>
              <a:t>Russky</a:t>
            </a:r>
            <a:r>
              <a:rPr lang="en-US" sz="2000" dirty="0" smtClean="0">
                <a:solidFill>
                  <a:srgbClr val="0070C0"/>
                </a:solidFill>
              </a:rPr>
              <a:t> Island;</a:t>
            </a:r>
            <a:endParaRPr lang="ru-RU" sz="2000" dirty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was </a:t>
            </a:r>
            <a:r>
              <a:rPr lang="en-US" sz="2000" dirty="0">
                <a:solidFill>
                  <a:srgbClr val="0070C0"/>
                </a:solidFill>
              </a:rPr>
              <a:t>built in 2012 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for </a:t>
            </a:r>
            <a:r>
              <a:rPr lang="en-US" sz="2000" dirty="0">
                <a:solidFill>
                  <a:srgbClr val="0070C0"/>
                </a:solidFill>
              </a:rPr>
              <a:t>the APEC Summit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5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b="650"/>
          <a:stretch/>
        </p:blipFill>
        <p:spPr>
          <a:xfrm>
            <a:off x="7813964" y="194317"/>
            <a:ext cx="3651713" cy="6295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07700" y="114842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Входит в топ 100 университетов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Согласно рейтингу университетов 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QS BRICS</a:t>
            </a:r>
            <a:endParaRPr lang="ru-RU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Top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</a:rPr>
              <a:t>100 </a:t>
            </a:r>
          </a:p>
          <a:p>
            <a:r>
              <a:rPr lang="en-US" sz="1600" dirty="0">
                <a:solidFill>
                  <a:srgbClr val="0070C0"/>
                </a:solidFill>
                <a:latin typeface="Verdana" panose="020B0604030504040204" pitchFamily="34" charset="0"/>
              </a:rPr>
              <a:t>QS BRICS University Rankings 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700" y="554444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Лучший кампус в России</a:t>
            </a:r>
          </a:p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The best university campus in Russia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700" y="237053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800 000 </a:t>
            </a:r>
            <a:r>
              <a:rPr lang="ru-RU" sz="1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кв.м</a:t>
            </a:r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. – общая территория</a:t>
            </a:r>
          </a:p>
          <a:p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800 000 </a:t>
            </a:r>
            <a:r>
              <a:rPr lang="en-US" sz="16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sq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m – overall territory</a:t>
            </a:r>
            <a:endParaRPr lang="ru-RU" sz="16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700" y="4322326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Более 200 образовательных программ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Из них 22 ведутся полностью на английском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</a:rPr>
              <a:t>More than 200 educational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programs</a:t>
            </a:r>
            <a:endParaRPr lang="ru-RU" sz="16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Of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</a:rPr>
              <a:t>these,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22</a:t>
            </a:r>
            <a:r>
              <a:rPr lang="ru-RU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programs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</a:rPr>
              <a:t>are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in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</a:rPr>
              <a:t>English</a:t>
            </a:r>
            <a:endParaRPr lang="ru-RU" sz="16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07700" y="3100211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Более 23,000 студентов</a:t>
            </a: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Из них более 3500 студентов из 74 стран мира</a:t>
            </a:r>
          </a:p>
          <a:p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</a:rPr>
              <a:t>More than 23,000 </a:t>
            </a:r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students</a:t>
            </a:r>
            <a:endParaRPr lang="ru-RU" sz="16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sz="1600" dirty="0" smtClean="0">
                <a:solidFill>
                  <a:srgbClr val="0070C0"/>
                </a:solidFill>
                <a:latin typeface="Arial" panose="020B0604020202020204" pitchFamily="34" charset="0"/>
              </a:rPr>
              <a:t>Of 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</a:rPr>
              <a:t>these, more than 3500 students from 74 countries of the world</a:t>
            </a:r>
            <a:endParaRPr lang="ru-RU" sz="1600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34957" y="163647"/>
            <a:ext cx="406874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 ДВФУ в фактах и цифрах</a:t>
            </a:r>
          </a:p>
          <a:p>
            <a:pPr algn="ctr"/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FEFU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facts</a:t>
            </a:r>
            <a:r>
              <a:rPr lang="ru-RU" sz="24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 </a:t>
            </a:r>
            <a:r>
              <a:rPr lang="ru-RU" sz="2400" dirty="0" err="1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figures</a:t>
            </a:r>
            <a:endParaRPr lang="ru-RU" sz="24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17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062" y="3544745"/>
            <a:ext cx="4025901" cy="2514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2870345"/>
            <a:ext cx="3188855" cy="3188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51164" y="436527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К</a:t>
            </a:r>
            <a:r>
              <a:rPr lang="ru-RU" sz="2000" dirty="0" smtClean="0"/>
              <a:t> </a:t>
            </a:r>
            <a:r>
              <a:rPr lang="ru-RU" sz="2000" dirty="0"/>
              <a:t>саммиту АТЭС в 2012 году были сооружены </a:t>
            </a:r>
            <a:endParaRPr lang="en-US" sz="2000" dirty="0" smtClean="0"/>
          </a:p>
          <a:p>
            <a:r>
              <a:rPr lang="ru-RU" sz="2000" u="sng" dirty="0" smtClean="0"/>
              <a:t>два </a:t>
            </a:r>
            <a:r>
              <a:rPr lang="ru-RU" sz="2000" u="sng" dirty="0"/>
              <a:t>вантовых </a:t>
            </a:r>
            <a:r>
              <a:rPr lang="ru-RU" sz="2000" u="sng" dirty="0" smtClean="0"/>
              <a:t>моста</a:t>
            </a:r>
          </a:p>
          <a:p>
            <a:endParaRPr lang="ru-RU" sz="2000" dirty="0" smtClean="0"/>
          </a:p>
          <a:p>
            <a:r>
              <a:rPr lang="en-US" sz="2000" u="sng" dirty="0" smtClean="0">
                <a:solidFill>
                  <a:srgbClr val="0070C0"/>
                </a:solidFill>
              </a:rPr>
              <a:t>Two cable-stayed </a:t>
            </a:r>
            <a:r>
              <a:rPr lang="en-US" sz="2000" u="sng" dirty="0">
                <a:solidFill>
                  <a:srgbClr val="0070C0"/>
                </a:solidFill>
              </a:rPr>
              <a:t>bridges </a:t>
            </a:r>
            <a:r>
              <a:rPr lang="en-US" sz="2000" dirty="0">
                <a:solidFill>
                  <a:srgbClr val="0070C0"/>
                </a:solidFill>
              </a:rPr>
              <a:t>were built 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for </a:t>
            </a:r>
            <a:r>
              <a:rPr lang="en-US" sz="2000" dirty="0">
                <a:solidFill>
                  <a:srgbClr val="0070C0"/>
                </a:solidFill>
              </a:rPr>
              <a:t>the </a:t>
            </a:r>
            <a:r>
              <a:rPr lang="en-US" sz="2000" dirty="0" smtClean="0">
                <a:solidFill>
                  <a:srgbClr val="0070C0"/>
                </a:solidFill>
              </a:rPr>
              <a:t>APEC summit</a:t>
            </a:r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in 2012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1164" y="2238211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«Золотой</a:t>
            </a:r>
            <a:r>
              <a:rPr lang="en-US" sz="1200" dirty="0" smtClean="0"/>
              <a:t> </a:t>
            </a:r>
            <a:r>
              <a:rPr lang="ru-RU" sz="1200" dirty="0" smtClean="0"/>
              <a:t>мост» </a:t>
            </a:r>
            <a:r>
              <a:rPr lang="ru-RU" sz="1200" dirty="0" smtClean="0">
                <a:solidFill>
                  <a:srgbClr val="0070C0"/>
                </a:solidFill>
              </a:rPr>
              <a:t>«</a:t>
            </a:r>
            <a:r>
              <a:rPr lang="en-US" sz="1200" dirty="0" err="1" smtClean="0">
                <a:solidFill>
                  <a:srgbClr val="0070C0"/>
                </a:solidFill>
              </a:rPr>
              <a:t>Zolotoy</a:t>
            </a:r>
            <a:r>
              <a:rPr lang="en-US" sz="1200" dirty="0" smtClean="0">
                <a:solidFill>
                  <a:srgbClr val="0070C0"/>
                </a:solidFill>
              </a:rPr>
              <a:t> Bridge</a:t>
            </a:r>
            <a:r>
              <a:rPr lang="ru-RU" sz="1200" dirty="0" smtClean="0">
                <a:solidFill>
                  <a:srgbClr val="0070C0"/>
                </a:solidFill>
              </a:rPr>
              <a:t>»</a:t>
            </a:r>
          </a:p>
          <a:p>
            <a:r>
              <a:rPr lang="ru-RU" sz="1200" dirty="0" smtClean="0"/>
              <a:t>Протяжённость</a:t>
            </a:r>
            <a:r>
              <a:rPr lang="ru-RU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smtClean="0">
                <a:solidFill>
                  <a:srgbClr val="0070C0"/>
                </a:solidFill>
              </a:rPr>
              <a:t>(total length) </a:t>
            </a:r>
            <a:r>
              <a:rPr lang="ru-RU" sz="1200" dirty="0" smtClean="0">
                <a:solidFill>
                  <a:srgbClr val="0070C0"/>
                </a:solidFill>
              </a:rPr>
              <a:t>– </a:t>
            </a:r>
            <a:r>
              <a:rPr lang="ru-RU" sz="1200" dirty="0" smtClean="0"/>
              <a:t>1,388 </a:t>
            </a:r>
            <a:r>
              <a:rPr lang="en-US" sz="1200" dirty="0" smtClean="0"/>
              <a:t>meters</a:t>
            </a:r>
            <a:endParaRPr lang="ru-RU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28571" y="2241222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«Русский</a:t>
            </a:r>
            <a:r>
              <a:rPr lang="en-US" sz="1200" dirty="0" smtClean="0"/>
              <a:t> </a:t>
            </a:r>
            <a:r>
              <a:rPr lang="ru-RU" sz="1200" dirty="0" smtClean="0"/>
              <a:t>мост» </a:t>
            </a:r>
            <a:r>
              <a:rPr lang="ru-RU" sz="1200" dirty="0" smtClean="0">
                <a:solidFill>
                  <a:srgbClr val="0070C0"/>
                </a:solidFill>
              </a:rPr>
              <a:t>«</a:t>
            </a:r>
            <a:r>
              <a:rPr lang="en-US" sz="1200" dirty="0" err="1" smtClean="0">
                <a:solidFill>
                  <a:srgbClr val="0070C0"/>
                </a:solidFill>
              </a:rPr>
              <a:t>Russky</a:t>
            </a:r>
            <a:r>
              <a:rPr lang="en-US" sz="1200" dirty="0" smtClean="0">
                <a:solidFill>
                  <a:srgbClr val="0070C0"/>
                </a:solidFill>
              </a:rPr>
              <a:t> Bridge</a:t>
            </a:r>
            <a:r>
              <a:rPr lang="ru-RU" sz="1200" dirty="0" smtClean="0">
                <a:solidFill>
                  <a:srgbClr val="0070C0"/>
                </a:solidFill>
              </a:rPr>
              <a:t>»</a:t>
            </a:r>
          </a:p>
          <a:p>
            <a:r>
              <a:rPr lang="ru-RU" sz="1200" dirty="0" smtClean="0"/>
              <a:t>Протяжённость</a:t>
            </a:r>
            <a:r>
              <a:rPr lang="ru-RU" sz="1200" dirty="0" smtClean="0">
                <a:solidFill>
                  <a:srgbClr val="0070C0"/>
                </a:solidFill>
              </a:rPr>
              <a:t> </a:t>
            </a:r>
            <a:r>
              <a:rPr lang="en-US" sz="1200" dirty="0" smtClean="0">
                <a:solidFill>
                  <a:srgbClr val="0070C0"/>
                </a:solidFill>
              </a:rPr>
              <a:t>(total length) </a:t>
            </a:r>
            <a:r>
              <a:rPr lang="ru-RU" sz="1200" dirty="0" smtClean="0">
                <a:solidFill>
                  <a:srgbClr val="0070C0"/>
                </a:solidFill>
              </a:rPr>
              <a:t>– </a:t>
            </a:r>
            <a:r>
              <a:rPr lang="en-US" sz="1200" dirty="0"/>
              <a:t>3</a:t>
            </a:r>
            <a:r>
              <a:rPr lang="ru-RU" sz="1200" dirty="0" smtClean="0"/>
              <a:t>,</a:t>
            </a:r>
            <a:r>
              <a:rPr lang="en-US" sz="1200" dirty="0" smtClean="0"/>
              <a:t>100</a:t>
            </a:r>
            <a:r>
              <a:rPr lang="ru-RU" sz="1200" dirty="0" smtClean="0"/>
              <a:t> </a:t>
            </a:r>
            <a:r>
              <a:rPr lang="en-US" sz="1200" dirty="0" smtClean="0"/>
              <a:t>meters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28571" y="2909601"/>
            <a:ext cx="3868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/>
              <a:t>Самый </a:t>
            </a:r>
            <a:r>
              <a:rPr lang="ru-RU" sz="1200" i="1" dirty="0"/>
              <a:t>длинный вантовый мост в </a:t>
            </a:r>
            <a:r>
              <a:rPr lang="ru-RU" sz="1200" i="1" dirty="0" smtClean="0"/>
              <a:t>мире</a:t>
            </a:r>
            <a:r>
              <a:rPr lang="en-US" sz="1200" i="1" dirty="0" smtClean="0"/>
              <a:t>!</a:t>
            </a:r>
          </a:p>
          <a:p>
            <a:r>
              <a:rPr lang="ru-RU" sz="1200" i="1" dirty="0">
                <a:solidFill>
                  <a:srgbClr val="0070C0"/>
                </a:solidFill>
              </a:rPr>
              <a:t>The </a:t>
            </a:r>
            <a:r>
              <a:rPr lang="ru-RU" sz="1200" i="1" dirty="0" err="1">
                <a:solidFill>
                  <a:srgbClr val="0070C0"/>
                </a:solidFill>
              </a:rPr>
              <a:t>longest</a:t>
            </a:r>
            <a:r>
              <a:rPr lang="ru-RU" sz="1200" i="1" dirty="0">
                <a:solidFill>
                  <a:srgbClr val="0070C0"/>
                </a:solidFill>
              </a:rPr>
              <a:t> </a:t>
            </a:r>
            <a:r>
              <a:rPr lang="ru-RU" sz="1200" i="1" dirty="0" err="1">
                <a:solidFill>
                  <a:srgbClr val="0070C0"/>
                </a:solidFill>
              </a:rPr>
              <a:t>cable-stayed</a:t>
            </a:r>
            <a:r>
              <a:rPr lang="ru-RU" sz="1200" i="1" dirty="0">
                <a:solidFill>
                  <a:srgbClr val="0070C0"/>
                </a:solidFill>
              </a:rPr>
              <a:t> </a:t>
            </a:r>
            <a:r>
              <a:rPr lang="ru-RU" sz="1200" i="1" dirty="0" err="1">
                <a:solidFill>
                  <a:srgbClr val="0070C0"/>
                </a:solidFill>
              </a:rPr>
              <a:t>bridge</a:t>
            </a:r>
            <a:r>
              <a:rPr lang="ru-RU" sz="1200" i="1" dirty="0">
                <a:solidFill>
                  <a:srgbClr val="0070C0"/>
                </a:solidFill>
              </a:rPr>
              <a:t> </a:t>
            </a:r>
            <a:r>
              <a:rPr lang="ru-RU" sz="1200" i="1" dirty="0" err="1">
                <a:solidFill>
                  <a:srgbClr val="0070C0"/>
                </a:solidFill>
              </a:rPr>
              <a:t>in</a:t>
            </a:r>
            <a:r>
              <a:rPr lang="ru-RU" sz="1200" i="1" dirty="0">
                <a:solidFill>
                  <a:srgbClr val="0070C0"/>
                </a:solidFill>
              </a:rPr>
              <a:t> the </a:t>
            </a:r>
            <a:r>
              <a:rPr lang="ru-RU" sz="1200" i="1" dirty="0" err="1" smtClean="0">
                <a:solidFill>
                  <a:srgbClr val="0070C0"/>
                </a:solidFill>
              </a:rPr>
              <a:t>world</a:t>
            </a:r>
            <a:r>
              <a:rPr lang="en-US" sz="1200" i="1" dirty="0" smtClean="0">
                <a:solidFill>
                  <a:srgbClr val="0070C0"/>
                </a:solidFill>
              </a:rPr>
              <a:t>!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39" y="3571498"/>
            <a:ext cx="3781569" cy="2616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63" y="3573788"/>
            <a:ext cx="3487737" cy="26145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4663" y="233328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2015 году была создана игорная зона «Приморье»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Площадь территории – 640 гектаров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Около 315,000 посетителей в год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Более 20% игроков – иностранцы из КНР, Кореи и других стран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r>
              <a:rPr lang="en-US" dirty="0">
                <a:solidFill>
                  <a:srgbClr val="0070C0"/>
                </a:solidFill>
              </a:rPr>
              <a:t>In 2015, the </a:t>
            </a:r>
            <a:r>
              <a:rPr lang="en-US" dirty="0" err="1">
                <a:solidFill>
                  <a:srgbClr val="0070C0"/>
                </a:solidFill>
              </a:rPr>
              <a:t>Primorye</a:t>
            </a:r>
            <a:r>
              <a:rPr lang="en-US" dirty="0">
                <a:solidFill>
                  <a:srgbClr val="0070C0"/>
                </a:solidFill>
              </a:rPr>
              <a:t> gambling zone was </a:t>
            </a:r>
            <a:r>
              <a:rPr lang="en-US" dirty="0" smtClean="0">
                <a:solidFill>
                  <a:srgbClr val="0070C0"/>
                </a:solidFill>
              </a:rPr>
              <a:t>created</a:t>
            </a:r>
            <a:endParaRPr lang="ru-RU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Territory </a:t>
            </a:r>
            <a:r>
              <a:rPr lang="en-US" dirty="0">
                <a:solidFill>
                  <a:srgbClr val="0070C0"/>
                </a:solidFill>
              </a:rPr>
              <a:t>area - 640 </a:t>
            </a:r>
            <a:r>
              <a:rPr lang="en-US" dirty="0" smtClean="0">
                <a:solidFill>
                  <a:srgbClr val="0070C0"/>
                </a:solidFill>
              </a:rPr>
              <a:t>hectares</a:t>
            </a:r>
            <a:endParaRPr lang="ru-RU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About 315,000 </a:t>
            </a:r>
            <a:r>
              <a:rPr lang="en-US" dirty="0">
                <a:solidFill>
                  <a:srgbClr val="0070C0"/>
                </a:solidFill>
              </a:rPr>
              <a:t>visitors per </a:t>
            </a:r>
            <a:r>
              <a:rPr lang="en-US" dirty="0" smtClean="0">
                <a:solidFill>
                  <a:srgbClr val="0070C0"/>
                </a:solidFill>
              </a:rPr>
              <a:t>year</a:t>
            </a:r>
            <a:endParaRPr lang="ru-RU" dirty="0" smtClean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More </a:t>
            </a:r>
            <a:r>
              <a:rPr lang="en-US" dirty="0">
                <a:solidFill>
                  <a:srgbClr val="0070C0"/>
                </a:solidFill>
              </a:rPr>
              <a:t>than 20% of players are foreigners from China, Korea and other countries</a:t>
            </a:r>
            <a:endParaRPr lang="ru-RU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0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0" y="2804219"/>
            <a:ext cx="4192133" cy="2793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965" y="2804219"/>
            <a:ext cx="4189522" cy="2793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74662" y="371827"/>
            <a:ext cx="44483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2016 году был открыт </a:t>
            </a:r>
            <a:r>
              <a:rPr lang="ru-RU" u="sng" dirty="0" smtClean="0"/>
              <a:t>Приморский</a:t>
            </a:r>
          </a:p>
          <a:p>
            <a:r>
              <a:rPr lang="ru-RU" u="sng" dirty="0" smtClean="0"/>
              <a:t>океанариум</a:t>
            </a:r>
            <a:r>
              <a:rPr lang="ru-RU" dirty="0" smtClean="0"/>
              <a:t> на о-ве Русский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Площадь территории – 37,000 </a:t>
            </a:r>
            <a:r>
              <a:rPr lang="ru-RU" dirty="0" err="1" smtClean="0"/>
              <a:t>кв</a:t>
            </a:r>
            <a:r>
              <a:rPr lang="ru-RU" dirty="0" smtClean="0"/>
              <a:t> м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Около 500 видов морских обитателей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/>
              <a:t>Только за первые 2 года океанариум посетило </a:t>
            </a:r>
            <a:r>
              <a:rPr lang="ru-RU" dirty="0" err="1" smtClean="0"/>
              <a:t>ок</a:t>
            </a:r>
            <a:r>
              <a:rPr lang="ru-RU" dirty="0" smtClean="0"/>
              <a:t>. миллиона посетителей из 30 стран мира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32965" y="371827"/>
            <a:ext cx="42919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err="1" smtClean="0">
                <a:solidFill>
                  <a:srgbClr val="0070C0"/>
                </a:solidFill>
              </a:rPr>
              <a:t>Primorsky</a:t>
            </a:r>
            <a:r>
              <a:rPr lang="en-US" u="sng" dirty="0" smtClean="0">
                <a:solidFill>
                  <a:srgbClr val="0070C0"/>
                </a:solidFill>
              </a:rPr>
              <a:t> Aquarium </a:t>
            </a:r>
            <a:r>
              <a:rPr lang="en-US" dirty="0" smtClean="0">
                <a:solidFill>
                  <a:srgbClr val="0070C0"/>
                </a:solidFill>
              </a:rPr>
              <a:t>was opened in 2016, located on </a:t>
            </a:r>
            <a:r>
              <a:rPr lang="en-US" dirty="0" err="1" smtClean="0">
                <a:solidFill>
                  <a:srgbClr val="0070C0"/>
                </a:solidFill>
              </a:rPr>
              <a:t>Russky</a:t>
            </a:r>
            <a:r>
              <a:rPr lang="en-US" dirty="0" smtClean="0">
                <a:solidFill>
                  <a:srgbClr val="0070C0"/>
                </a:solidFill>
              </a:rPr>
              <a:t> Island</a:t>
            </a:r>
            <a:endParaRPr lang="ru-RU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Territory area </a:t>
            </a:r>
            <a:r>
              <a:rPr lang="en-US" dirty="0" smtClean="0">
                <a:solidFill>
                  <a:srgbClr val="0070C0"/>
                </a:solidFill>
              </a:rPr>
              <a:t>– 37,000 </a:t>
            </a:r>
            <a:r>
              <a:rPr lang="en-US" dirty="0" err="1" smtClean="0">
                <a:solidFill>
                  <a:srgbClr val="0070C0"/>
                </a:solidFill>
              </a:rPr>
              <a:t>sq</a:t>
            </a:r>
            <a:r>
              <a:rPr lang="en-US" dirty="0" smtClean="0">
                <a:solidFill>
                  <a:srgbClr val="0070C0"/>
                </a:solidFill>
              </a:rPr>
              <a:t> m</a:t>
            </a:r>
            <a:endParaRPr lang="ru-RU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About </a:t>
            </a:r>
            <a:r>
              <a:rPr lang="en-US" dirty="0" smtClean="0">
                <a:solidFill>
                  <a:srgbClr val="0070C0"/>
                </a:solidFill>
              </a:rPr>
              <a:t>500 species of sea inhabitants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In the first 2 </a:t>
            </a:r>
            <a:r>
              <a:rPr lang="en-US" dirty="0" smtClean="0">
                <a:solidFill>
                  <a:srgbClr val="0070C0"/>
                </a:solidFill>
              </a:rPr>
              <a:t>years, </a:t>
            </a:r>
            <a:r>
              <a:rPr lang="en-US" dirty="0">
                <a:solidFill>
                  <a:srgbClr val="0070C0"/>
                </a:solidFill>
              </a:rPr>
              <a:t>approx. million </a:t>
            </a:r>
            <a:r>
              <a:rPr lang="en-US" dirty="0" smtClean="0">
                <a:solidFill>
                  <a:srgbClr val="0070C0"/>
                </a:solidFill>
              </a:rPr>
              <a:t>guests </a:t>
            </a:r>
            <a:r>
              <a:rPr lang="en-US" dirty="0">
                <a:solidFill>
                  <a:srgbClr val="0070C0"/>
                </a:solidFill>
              </a:rPr>
              <a:t>from 30 </a:t>
            </a:r>
            <a:r>
              <a:rPr lang="en-US" dirty="0" smtClean="0">
                <a:solidFill>
                  <a:srgbClr val="0070C0"/>
                </a:solidFill>
              </a:rPr>
              <a:t>countries visited </a:t>
            </a:r>
            <a:r>
              <a:rPr lang="en-US" dirty="0" err="1" smtClean="0">
                <a:solidFill>
                  <a:srgbClr val="0070C0"/>
                </a:solidFill>
              </a:rPr>
              <a:t>Primorsky</a:t>
            </a:r>
            <a:r>
              <a:rPr lang="en-US" dirty="0" smtClean="0">
                <a:solidFill>
                  <a:srgbClr val="0070C0"/>
                </a:solidFill>
              </a:rPr>
              <a:t> Aquarium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30" y="2660071"/>
            <a:ext cx="5000685" cy="313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34830" y="104063"/>
            <a:ext cx="621445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Дальнейшее развитие о-ва Русский</a:t>
            </a:r>
          </a:p>
          <a:p>
            <a:pPr algn="ctr"/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Further development of </a:t>
            </a:r>
            <a:r>
              <a:rPr lang="en-US" sz="2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Russky</a:t>
            </a:r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Island</a:t>
            </a:r>
            <a:endParaRPr lang="ru-RU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6109" y="1258956"/>
            <a:ext cx="42381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0"/>
                <a:solidFill>
                  <a:schemeClr val="tx1"/>
                </a:solidFill>
              </a:rPr>
              <a:t>Концепция создания </a:t>
            </a:r>
            <a:r>
              <a:rPr lang="ru-RU" b="0" u="sng" cap="none" spc="0" dirty="0" smtClean="0">
                <a:ln w="0"/>
                <a:solidFill>
                  <a:schemeClr val="tx1"/>
                </a:solidFill>
              </a:rPr>
              <a:t>конгрессно-выставочного центра «Русский»</a:t>
            </a:r>
          </a:p>
          <a:p>
            <a:pPr algn="ctr"/>
            <a:r>
              <a:rPr lang="en-US" dirty="0" smtClean="0">
                <a:ln w="0"/>
                <a:solidFill>
                  <a:srgbClr val="0070C0"/>
                </a:solidFill>
              </a:rPr>
              <a:t>The concept of creating </a:t>
            </a:r>
            <a:r>
              <a:rPr lang="en-US" u="sng" dirty="0" smtClean="0">
                <a:ln w="0"/>
                <a:solidFill>
                  <a:srgbClr val="0070C0"/>
                </a:solidFill>
              </a:rPr>
              <a:t>a congress </a:t>
            </a:r>
          </a:p>
          <a:p>
            <a:pPr algn="ctr"/>
            <a:r>
              <a:rPr lang="en-US" u="sng" dirty="0" smtClean="0">
                <a:ln w="0"/>
                <a:solidFill>
                  <a:srgbClr val="0070C0"/>
                </a:solidFill>
              </a:rPr>
              <a:t>and exhibition center “</a:t>
            </a:r>
            <a:r>
              <a:rPr lang="en-US" u="sng" dirty="0" err="1" smtClean="0">
                <a:ln w="0"/>
                <a:solidFill>
                  <a:srgbClr val="0070C0"/>
                </a:solidFill>
              </a:rPr>
              <a:t>Russky</a:t>
            </a:r>
            <a:r>
              <a:rPr lang="en-US" u="sng" dirty="0" smtClean="0">
                <a:ln w="0"/>
                <a:solidFill>
                  <a:srgbClr val="0070C0"/>
                </a:solidFill>
              </a:rPr>
              <a:t>”</a:t>
            </a:r>
            <a:endParaRPr lang="ru-RU" b="0" u="sng" cap="none" spc="0" dirty="0">
              <a:ln w="0"/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58860" y="1228178"/>
            <a:ext cx="4238126" cy="24622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n w="0"/>
              </a:rPr>
              <a:t>Общая площадь – 40 гектаров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cap="none" spc="0" dirty="0" smtClean="0">
                <a:ln w="0"/>
                <a:solidFill>
                  <a:schemeClr val="tx1"/>
                </a:solidFill>
              </a:rPr>
              <a:t>4 здания и 1 сооружение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n w="0"/>
              </a:rPr>
              <a:t>Несколько мультимедийных зон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n w="0"/>
              </a:rPr>
              <a:t>Многоуровневый паркинг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0" cap="none" spc="0" dirty="0" smtClean="0">
                <a:ln w="0"/>
                <a:solidFill>
                  <a:schemeClr val="tx1"/>
                </a:solidFill>
              </a:rPr>
              <a:t>Зоны для отдыха</a:t>
            </a:r>
          </a:p>
          <a:p>
            <a:endParaRPr lang="ru-RU" sz="1400" b="0" cap="none" spc="0" dirty="0" smtClean="0">
              <a:ln w="0"/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n w="0"/>
                <a:solidFill>
                  <a:srgbClr val="0070C0"/>
                </a:solidFill>
              </a:rPr>
              <a:t>Total </a:t>
            </a:r>
            <a:r>
              <a:rPr lang="en-US" sz="1400" dirty="0">
                <a:ln w="0"/>
                <a:solidFill>
                  <a:srgbClr val="0070C0"/>
                </a:solidFill>
              </a:rPr>
              <a:t>area - 40 </a:t>
            </a:r>
            <a:r>
              <a:rPr lang="en-US" sz="1400" dirty="0" smtClean="0">
                <a:ln w="0"/>
                <a:solidFill>
                  <a:srgbClr val="0070C0"/>
                </a:solidFill>
              </a:rPr>
              <a:t>hectares</a:t>
            </a:r>
            <a:endParaRPr lang="ru-RU" sz="1400" dirty="0" smtClean="0">
              <a:ln w="0"/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n w="0"/>
                <a:solidFill>
                  <a:srgbClr val="0070C0"/>
                </a:solidFill>
              </a:rPr>
              <a:t>4 </a:t>
            </a:r>
            <a:r>
              <a:rPr lang="en-US" sz="1400" dirty="0">
                <a:ln w="0"/>
                <a:solidFill>
                  <a:srgbClr val="0070C0"/>
                </a:solidFill>
              </a:rPr>
              <a:t>buildings and 1 </a:t>
            </a:r>
            <a:r>
              <a:rPr lang="en-US" sz="1400" dirty="0" smtClean="0">
                <a:ln w="0"/>
                <a:solidFill>
                  <a:srgbClr val="0070C0"/>
                </a:solidFill>
              </a:rPr>
              <a:t>structure</a:t>
            </a:r>
            <a:endParaRPr lang="ru-RU" sz="1400" dirty="0" smtClean="0">
              <a:ln w="0"/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n w="0"/>
                <a:solidFill>
                  <a:srgbClr val="0070C0"/>
                </a:solidFill>
              </a:rPr>
              <a:t>Multiple </a:t>
            </a:r>
            <a:r>
              <a:rPr lang="en-US" sz="1400" dirty="0">
                <a:ln w="0"/>
                <a:solidFill>
                  <a:srgbClr val="0070C0"/>
                </a:solidFill>
              </a:rPr>
              <a:t>multimedia </a:t>
            </a:r>
            <a:r>
              <a:rPr lang="en-US" sz="1400" dirty="0" smtClean="0">
                <a:ln w="0"/>
                <a:solidFill>
                  <a:srgbClr val="0070C0"/>
                </a:solidFill>
              </a:rPr>
              <a:t>zones</a:t>
            </a:r>
            <a:endParaRPr lang="ru-RU" sz="1400" dirty="0" smtClean="0">
              <a:ln w="0"/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n w="0"/>
                <a:solidFill>
                  <a:srgbClr val="0070C0"/>
                </a:solidFill>
              </a:rPr>
              <a:t>Multilevel parking</a:t>
            </a:r>
            <a:endParaRPr lang="ru-RU" sz="1400" dirty="0" smtClean="0">
              <a:ln w="0"/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n w="0"/>
                <a:solidFill>
                  <a:srgbClr val="0070C0"/>
                </a:solidFill>
              </a:rPr>
              <a:t>Recreation </a:t>
            </a:r>
            <a:r>
              <a:rPr lang="en-US" sz="1400" dirty="0">
                <a:ln w="0"/>
                <a:solidFill>
                  <a:srgbClr val="0070C0"/>
                </a:solidFill>
              </a:rPr>
              <a:t>areas</a:t>
            </a:r>
            <a:endParaRPr lang="ru-RU" sz="1400" b="0" cap="none" spc="0" dirty="0" smtClean="0">
              <a:ln w="0"/>
              <a:solidFill>
                <a:srgbClr val="0070C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860" y="3668698"/>
            <a:ext cx="3448194" cy="2122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3834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952" y="3752090"/>
            <a:ext cx="2594198" cy="1650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1995" y="264399"/>
            <a:ext cx="2926514" cy="187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640" y="3752090"/>
            <a:ext cx="2719223" cy="16508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902" y="264399"/>
            <a:ext cx="2520298" cy="20145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79056" y="2883772"/>
            <a:ext cx="32399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/>
              <a:t>Колесо обозрения высотой 55 м</a:t>
            </a:r>
            <a:endParaRPr lang="ru-RU" sz="1600" dirty="0"/>
          </a:p>
          <a:p>
            <a:r>
              <a:rPr lang="en-US" sz="1600" dirty="0" smtClean="0">
                <a:solidFill>
                  <a:srgbClr val="0070C0"/>
                </a:solidFill>
              </a:rPr>
              <a:t>Ferris Wheel of 55 meters high</a:t>
            </a:r>
            <a:endParaRPr lang="ru-RU" sz="1600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3004" y="5686487"/>
            <a:ext cx="52052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КВЦ «Русский» площадью 25,000 </a:t>
            </a:r>
            <a:r>
              <a:rPr lang="ru-RU" sz="1400" dirty="0" err="1" smtClean="0"/>
              <a:t>кв</a:t>
            </a:r>
            <a:r>
              <a:rPr lang="ru-RU" sz="1400" dirty="0" smtClean="0"/>
              <a:t> м</a:t>
            </a:r>
          </a:p>
          <a:p>
            <a:r>
              <a:rPr lang="ru-RU" sz="1400" dirty="0" smtClean="0"/>
              <a:t>Бизнес-центр с всесезонным экзотическим садом на крыше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Congress &amp; Exhibition center “</a:t>
            </a:r>
            <a:r>
              <a:rPr lang="en-US" sz="1400" dirty="0" err="1" smtClean="0">
                <a:solidFill>
                  <a:srgbClr val="0070C0"/>
                </a:solidFill>
              </a:rPr>
              <a:t>Russky</a:t>
            </a:r>
            <a:r>
              <a:rPr lang="en-US" sz="1400" dirty="0" smtClean="0">
                <a:solidFill>
                  <a:srgbClr val="0070C0"/>
                </a:solidFill>
              </a:rPr>
              <a:t>” of 25,000 </a:t>
            </a:r>
            <a:r>
              <a:rPr lang="en-US" sz="1400" dirty="0" err="1" smtClean="0">
                <a:solidFill>
                  <a:srgbClr val="0070C0"/>
                </a:solidFill>
              </a:rPr>
              <a:t>sq</a:t>
            </a:r>
            <a:r>
              <a:rPr lang="en-US" sz="1400" dirty="0" smtClean="0">
                <a:solidFill>
                  <a:srgbClr val="0070C0"/>
                </a:solidFill>
              </a:rPr>
              <a:t> m sized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Business center with all-season exotic garden on the rooftop</a:t>
            </a:r>
            <a:endParaRPr lang="ru-RU" sz="1400" dirty="0" smtClean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41995" y="2699105"/>
            <a:ext cx="34636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Торгово-развлекательный центр площадью </a:t>
            </a:r>
            <a:r>
              <a:rPr lang="ru-RU" sz="1400" dirty="0" smtClean="0"/>
              <a:t>45,000 </a:t>
            </a:r>
            <a:r>
              <a:rPr lang="ru-RU" sz="1400" dirty="0" err="1" smtClean="0"/>
              <a:t>кв</a:t>
            </a:r>
            <a:r>
              <a:rPr lang="ru-RU" sz="1400" dirty="0" smtClean="0"/>
              <a:t> м</a:t>
            </a:r>
            <a:endParaRPr lang="ru-RU" sz="1400" dirty="0"/>
          </a:p>
          <a:p>
            <a:r>
              <a:rPr lang="en-US" sz="1400" dirty="0" smtClean="0">
                <a:solidFill>
                  <a:srgbClr val="0070C0"/>
                </a:solidFill>
              </a:rPr>
              <a:t>Shopping </a:t>
            </a:r>
            <a:r>
              <a:rPr lang="en-US" sz="1400" dirty="0">
                <a:solidFill>
                  <a:srgbClr val="0070C0"/>
                </a:solidFill>
              </a:rPr>
              <a:t>and recreation center </a:t>
            </a:r>
            <a:endParaRPr lang="ru-RU" sz="1400" dirty="0" smtClean="0">
              <a:solidFill>
                <a:srgbClr val="0070C0"/>
              </a:solidFill>
            </a:endParaRPr>
          </a:p>
          <a:p>
            <a:r>
              <a:rPr lang="en-US" sz="1400" dirty="0" smtClean="0">
                <a:solidFill>
                  <a:srgbClr val="0070C0"/>
                </a:solidFill>
              </a:rPr>
              <a:t>of </a:t>
            </a:r>
            <a:r>
              <a:rPr lang="ru-RU" sz="1400" dirty="0">
                <a:solidFill>
                  <a:srgbClr val="0070C0"/>
                </a:solidFill>
              </a:rPr>
              <a:t>45,000 </a:t>
            </a:r>
            <a:r>
              <a:rPr lang="en-US" sz="1400" dirty="0" err="1">
                <a:solidFill>
                  <a:srgbClr val="0070C0"/>
                </a:solidFill>
              </a:rPr>
              <a:t>sq</a:t>
            </a:r>
            <a:r>
              <a:rPr lang="en-US" sz="1400" dirty="0">
                <a:solidFill>
                  <a:srgbClr val="0070C0"/>
                </a:solidFill>
              </a:rPr>
              <a:t> m </a:t>
            </a:r>
            <a:r>
              <a:rPr lang="en-US" sz="1400" dirty="0" smtClean="0">
                <a:solidFill>
                  <a:srgbClr val="0070C0"/>
                </a:solidFill>
              </a:rPr>
              <a:t>sized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14284" y="5901930"/>
            <a:ext cx="35190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Гостиничный комплекс площадью 12,000 </a:t>
            </a:r>
            <a:r>
              <a:rPr lang="ru-RU" sz="1400" dirty="0" err="1" smtClean="0"/>
              <a:t>кв</a:t>
            </a:r>
            <a:r>
              <a:rPr lang="ru-RU" sz="1400" dirty="0" smtClean="0"/>
              <a:t> м</a:t>
            </a:r>
          </a:p>
          <a:p>
            <a:r>
              <a:rPr lang="en-US" sz="1400" dirty="0" smtClean="0">
                <a:solidFill>
                  <a:srgbClr val="0070C0"/>
                </a:solidFill>
              </a:rPr>
              <a:t>Hotel complex of 12,000 </a:t>
            </a:r>
            <a:r>
              <a:rPr lang="en-US" sz="1400" dirty="0" err="1" smtClean="0">
                <a:solidFill>
                  <a:srgbClr val="0070C0"/>
                </a:solidFill>
              </a:rPr>
              <a:t>sq</a:t>
            </a:r>
            <a:r>
              <a:rPr lang="en-US" sz="1400" dirty="0" smtClean="0">
                <a:solidFill>
                  <a:srgbClr val="0070C0"/>
                </a:solidFill>
              </a:rPr>
              <a:t> m sized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71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026" y="206785"/>
            <a:ext cx="8076250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Другие реализуемые проекты в г. Владивосток</a:t>
            </a:r>
            <a:endParaRPr lang="ru-RU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Other developing projects in Vladivostok</a:t>
            </a:r>
            <a:endParaRPr lang="ru-RU" sz="2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8589" y="1234360"/>
            <a:ext cx="29803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0" cap="none" spc="0" dirty="0" smtClean="0">
                <a:ln w="0"/>
                <a:solidFill>
                  <a:schemeClr val="tx1"/>
                </a:solidFill>
              </a:rPr>
              <a:t>ЖК «Гавань </a:t>
            </a:r>
            <a:r>
              <a:rPr lang="ru-RU" sz="2000" dirty="0" err="1" smtClean="0">
                <a:ln w="0"/>
              </a:rPr>
              <a:t>Р</a:t>
            </a:r>
            <a:r>
              <a:rPr lang="ru-RU" sz="2000" b="0" cap="none" spc="0" dirty="0" err="1" smtClean="0">
                <a:ln w="0"/>
                <a:solidFill>
                  <a:schemeClr val="tx1"/>
                </a:solidFill>
              </a:rPr>
              <a:t>езиденс</a:t>
            </a:r>
            <a:r>
              <a:rPr lang="ru-RU" sz="2000" b="0" cap="none" spc="0" dirty="0" smtClean="0">
                <a:ln w="0"/>
                <a:solidFill>
                  <a:schemeClr val="tx1"/>
                </a:solidFill>
              </a:rPr>
              <a:t>» </a:t>
            </a:r>
            <a:endParaRPr lang="en-US" sz="2000" b="0" cap="none" spc="0" dirty="0" smtClean="0">
              <a:ln w="0"/>
              <a:solidFill>
                <a:schemeClr val="tx1"/>
              </a:solidFill>
            </a:endParaRPr>
          </a:p>
          <a:p>
            <a:r>
              <a:rPr lang="en-US" sz="2000" dirty="0" smtClean="0">
                <a:ln w="0"/>
                <a:solidFill>
                  <a:srgbClr val="0070C0"/>
                </a:solidFill>
              </a:rPr>
              <a:t>Premium </a:t>
            </a:r>
            <a:r>
              <a:rPr lang="en-US" sz="2000" dirty="0" smtClean="0">
                <a:ln w="0"/>
                <a:solidFill>
                  <a:srgbClr val="0070C0"/>
                </a:solidFill>
              </a:rPr>
              <a:t>clubhouse </a:t>
            </a:r>
            <a:endParaRPr lang="en-US" sz="2000" dirty="0" smtClean="0">
              <a:ln w="0"/>
              <a:solidFill>
                <a:srgbClr val="0070C0"/>
              </a:solidFill>
            </a:endParaRPr>
          </a:p>
          <a:p>
            <a:r>
              <a:rPr lang="en-US" sz="2000" dirty="0" smtClean="0">
                <a:ln w="0"/>
                <a:solidFill>
                  <a:srgbClr val="0070C0"/>
                </a:solidFill>
              </a:rPr>
              <a:t>“Gavan Residence</a:t>
            </a:r>
            <a:r>
              <a:rPr lang="en-US" sz="2000" dirty="0" smtClean="0">
                <a:ln w="0"/>
                <a:solidFill>
                  <a:srgbClr val="0070C0"/>
                </a:solidFill>
              </a:rPr>
              <a:t>”</a:t>
            </a:r>
            <a:r>
              <a:rPr lang="ru-RU" sz="2000" dirty="0" smtClean="0">
                <a:ln w="0"/>
                <a:solidFill>
                  <a:srgbClr val="0070C0"/>
                </a:solidFill>
              </a:rPr>
              <a:t> </a:t>
            </a:r>
            <a:endParaRPr lang="ru-RU" sz="2000" b="0" cap="none" spc="0" dirty="0" smtClean="0">
              <a:ln w="0"/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4189" y="2466955"/>
            <a:ext cx="4227555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cap="none" spc="0" dirty="0" smtClean="0">
                <a:ln w="0"/>
                <a:solidFill>
                  <a:schemeClr val="tx1"/>
                </a:solidFill>
              </a:rPr>
              <a:t>Сейчас «Гавань </a:t>
            </a:r>
            <a:r>
              <a:rPr lang="ru-RU" b="1" cap="none" spc="0" dirty="0" err="1" smtClean="0">
                <a:ln w="0"/>
                <a:solidFill>
                  <a:schemeClr val="tx1"/>
                </a:solidFill>
              </a:rPr>
              <a:t>резиденс</a:t>
            </a:r>
            <a:r>
              <a:rPr lang="ru-RU" b="1" cap="none" spc="0" dirty="0" smtClean="0">
                <a:ln w="0"/>
                <a:solidFill>
                  <a:schemeClr val="tx1"/>
                </a:solidFill>
              </a:rPr>
              <a:t>» - это:</a:t>
            </a:r>
            <a:endParaRPr lang="en-US" b="1" cap="none" spc="0" dirty="0" smtClean="0">
              <a:ln w="0"/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cap="none" spc="0" dirty="0" smtClean="0">
                <a:ln w="0"/>
                <a:solidFill>
                  <a:schemeClr val="tx1"/>
                </a:solidFill>
              </a:rPr>
              <a:t>25 </a:t>
            </a:r>
            <a:r>
              <a:rPr lang="ru-RU" b="0" cap="none" spc="0" dirty="0" smtClean="0">
                <a:ln w="0"/>
                <a:solidFill>
                  <a:schemeClr val="tx1"/>
                </a:solidFill>
              </a:rPr>
              <a:t>этажей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n w="0"/>
              </a:rPr>
              <a:t>Многоуровневая парковка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n w="0"/>
              </a:rPr>
              <a:t>Большой спектр услуг </a:t>
            </a:r>
          </a:p>
          <a:p>
            <a:r>
              <a:rPr lang="ru-RU" dirty="0">
                <a:ln w="0"/>
              </a:rPr>
              <a:t> </a:t>
            </a:r>
            <a:r>
              <a:rPr lang="ru-RU" dirty="0" smtClean="0">
                <a:ln w="0"/>
              </a:rPr>
              <a:t>    не выходя из дома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0" cap="none" spc="0" dirty="0" smtClean="0">
                <a:ln w="0"/>
                <a:solidFill>
                  <a:schemeClr val="tx1"/>
                </a:solidFill>
              </a:rPr>
              <a:t>В самом центре города</a:t>
            </a:r>
            <a:endParaRPr lang="ru-RU" b="0" cap="none" spc="0" dirty="0" smtClean="0">
              <a:ln w="0"/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n w="0"/>
              </a:rPr>
              <a:t>Потрясающие виды из окна</a:t>
            </a:r>
            <a:endParaRPr lang="en-US" b="0" cap="none" spc="0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3289" y="4666706"/>
            <a:ext cx="42093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Nowadays “Gavan Residence” is: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25 </a:t>
            </a:r>
            <a:r>
              <a:rPr lang="ru-RU" dirty="0" smtClean="0">
                <a:solidFill>
                  <a:srgbClr val="0070C0"/>
                </a:solidFill>
              </a:rPr>
              <a:t>floors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Multilevel parking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A </a:t>
            </a:r>
            <a:r>
              <a:rPr lang="ru-RU" dirty="0">
                <a:solidFill>
                  <a:srgbClr val="0070C0"/>
                </a:solidFill>
              </a:rPr>
              <a:t>wide range of services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</a:rPr>
              <a:t>    </a:t>
            </a:r>
            <a:r>
              <a:rPr lang="en-US" dirty="0" smtClean="0">
                <a:solidFill>
                  <a:srgbClr val="0070C0"/>
                </a:solidFill>
              </a:rPr>
              <a:t>inside the building</a:t>
            </a: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In the downtown of Vladivostok</a:t>
            </a:r>
            <a:endParaRPr lang="ru-RU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70C0"/>
                </a:solidFill>
              </a:rPr>
              <a:t>Stunning </a:t>
            </a:r>
            <a:r>
              <a:rPr lang="ru-RU" dirty="0">
                <a:solidFill>
                  <a:srgbClr val="0070C0"/>
                </a:solidFill>
              </a:rPr>
              <a:t>views </a:t>
            </a:r>
            <a:r>
              <a:rPr lang="ru-RU" dirty="0" smtClean="0">
                <a:solidFill>
                  <a:srgbClr val="0070C0"/>
                </a:solidFill>
              </a:rPr>
              <a:t>from </a:t>
            </a:r>
            <a:r>
              <a:rPr lang="ru-RU" dirty="0">
                <a:solidFill>
                  <a:srgbClr val="0070C0"/>
                </a:solidFill>
              </a:rPr>
              <a:t>the window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64" y="1499798"/>
            <a:ext cx="4842036" cy="3215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891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1863</TotalTime>
  <Words>907</Words>
  <Application>Microsoft Office PowerPoint</Application>
  <PresentationFormat>Широкоэкранный</PresentationFormat>
  <Paragraphs>164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Trebuchet MS</vt:lpstr>
      <vt:lpstr>Verdana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Ekaterina Andreeva</dc:creator>
  <cp:lastModifiedBy>Ekaterina Andreeva</cp:lastModifiedBy>
  <cp:revision>60</cp:revision>
  <dcterms:created xsi:type="dcterms:W3CDTF">2021-03-22T00:06:52Z</dcterms:created>
  <dcterms:modified xsi:type="dcterms:W3CDTF">2021-04-09T02:21:36Z</dcterms:modified>
</cp:coreProperties>
</file>